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49" r:id="rId2"/>
  </p:sldMasterIdLst>
  <p:notesMasterIdLst>
    <p:notesMasterId r:id="rId75"/>
  </p:notesMasterIdLst>
  <p:handoutMasterIdLst>
    <p:handoutMasterId r:id="rId76"/>
  </p:handoutMasterIdLst>
  <p:sldIdLst>
    <p:sldId id="257" r:id="rId3"/>
    <p:sldId id="275" r:id="rId4"/>
    <p:sldId id="308" r:id="rId5"/>
    <p:sldId id="310" r:id="rId6"/>
    <p:sldId id="260" r:id="rId7"/>
    <p:sldId id="311" r:id="rId8"/>
    <p:sldId id="312" r:id="rId9"/>
    <p:sldId id="261" r:id="rId10"/>
    <p:sldId id="313" r:id="rId11"/>
    <p:sldId id="262" r:id="rId12"/>
    <p:sldId id="314" r:id="rId13"/>
    <p:sldId id="315" r:id="rId14"/>
    <p:sldId id="316" r:id="rId15"/>
    <p:sldId id="317" r:id="rId16"/>
    <p:sldId id="318" r:id="rId17"/>
    <p:sldId id="319" r:id="rId18"/>
    <p:sldId id="320" r:id="rId19"/>
    <p:sldId id="321" r:id="rId20"/>
    <p:sldId id="351" r:id="rId21"/>
    <p:sldId id="323" r:id="rId22"/>
    <p:sldId id="263" r:id="rId23"/>
    <p:sldId id="324" r:id="rId24"/>
    <p:sldId id="325" r:id="rId25"/>
    <p:sldId id="326" r:id="rId26"/>
    <p:sldId id="327" r:id="rId27"/>
    <p:sldId id="328" r:id="rId28"/>
    <p:sldId id="329" r:id="rId29"/>
    <p:sldId id="330" r:id="rId30"/>
    <p:sldId id="331" r:id="rId31"/>
    <p:sldId id="264" r:id="rId32"/>
    <p:sldId id="332" r:id="rId33"/>
    <p:sldId id="333" r:id="rId34"/>
    <p:sldId id="334" r:id="rId35"/>
    <p:sldId id="335" r:id="rId36"/>
    <p:sldId id="336" r:id="rId37"/>
    <p:sldId id="348" r:id="rId38"/>
    <p:sldId id="266" r:id="rId39"/>
    <p:sldId id="337" r:id="rId40"/>
    <p:sldId id="349" r:id="rId41"/>
    <p:sldId id="267" r:id="rId42"/>
    <p:sldId id="338" r:id="rId43"/>
    <p:sldId id="339" r:id="rId44"/>
    <p:sldId id="350" r:id="rId45"/>
    <p:sldId id="271" r:id="rId46"/>
    <p:sldId id="340" r:id="rId47"/>
    <p:sldId id="280" r:id="rId48"/>
    <p:sldId id="284" r:id="rId49"/>
    <p:sldId id="341" r:id="rId50"/>
    <p:sldId id="287" r:id="rId51"/>
    <p:sldId id="342" r:id="rId52"/>
    <p:sldId id="343" r:id="rId53"/>
    <p:sldId id="292" r:id="rId54"/>
    <p:sldId id="344" r:id="rId55"/>
    <p:sldId id="352" r:id="rId56"/>
    <p:sldId id="353" r:id="rId57"/>
    <p:sldId id="354" r:id="rId58"/>
    <p:sldId id="355" r:id="rId59"/>
    <p:sldId id="356" r:id="rId60"/>
    <p:sldId id="357" r:id="rId61"/>
    <p:sldId id="358" r:id="rId62"/>
    <p:sldId id="359" r:id="rId63"/>
    <p:sldId id="360" r:id="rId64"/>
    <p:sldId id="361" r:id="rId65"/>
    <p:sldId id="362" r:id="rId66"/>
    <p:sldId id="363" r:id="rId67"/>
    <p:sldId id="364" r:id="rId68"/>
    <p:sldId id="365" r:id="rId69"/>
    <p:sldId id="366" r:id="rId70"/>
    <p:sldId id="367" r:id="rId71"/>
    <p:sldId id="368" r:id="rId72"/>
    <p:sldId id="293" r:id="rId73"/>
    <p:sldId id="347" r:id="rId74"/>
  </p:sldIdLst>
  <p:sldSz cx="9144000" cy="6858000" type="screen4x3"/>
  <p:notesSz cx="6858000" cy="9144000"/>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sz="2400"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00"/>
    <a:srgbClr val="388288"/>
    <a:srgbClr val="FF66FF"/>
    <a:srgbClr val="FFFF00"/>
    <a:srgbClr val="808000"/>
    <a:srgbClr val="666699"/>
    <a:srgbClr val="99000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25" autoAdjust="0"/>
    <p:restoredTop sz="88670" autoAdjust="0"/>
  </p:normalViewPr>
  <p:slideViewPr>
    <p:cSldViewPr>
      <p:cViewPr varScale="1">
        <p:scale>
          <a:sx n="75" d="100"/>
          <a:sy n="75" d="100"/>
        </p:scale>
        <p:origin x="1526"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1392"/>
    </p:cViewPr>
  </p:sorterViewPr>
  <p:notesViewPr>
    <p:cSldViewPr>
      <p:cViewPr varScale="1">
        <p:scale>
          <a:sx n="56" d="100"/>
          <a:sy n="56" d="100"/>
        </p:scale>
        <p:origin x="-2250"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62.wmf"/><Relationship Id="rId2" Type="http://schemas.openxmlformats.org/officeDocument/2006/relationships/image" Target="../media/image61.wmf"/><Relationship Id="rId1" Type="http://schemas.openxmlformats.org/officeDocument/2006/relationships/image" Target="../media/image60.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6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68.wmf"/></Relationships>
</file>

<file path=ppt/drawings/_rels/vmlDrawing14.vml.rels><?xml version="1.0" encoding="UTF-8" standalone="yes"?>
<Relationships xmlns="http://schemas.openxmlformats.org/package/2006/relationships"><Relationship Id="rId2" Type="http://schemas.openxmlformats.org/officeDocument/2006/relationships/image" Target="../media/image70.wmf"/><Relationship Id="rId1" Type="http://schemas.openxmlformats.org/officeDocument/2006/relationships/image" Target="../media/image69.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73.wmf"/><Relationship Id="rId2" Type="http://schemas.openxmlformats.org/officeDocument/2006/relationships/image" Target="../media/image69.wmf"/><Relationship Id="rId1" Type="http://schemas.openxmlformats.org/officeDocument/2006/relationships/image" Target="../media/image72.wmf"/><Relationship Id="rId4" Type="http://schemas.openxmlformats.org/officeDocument/2006/relationships/image" Target="../media/image74.wmf"/></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76.wmf"/><Relationship Id="rId2" Type="http://schemas.openxmlformats.org/officeDocument/2006/relationships/image" Target="../media/image65.wmf"/><Relationship Id="rId1" Type="http://schemas.openxmlformats.org/officeDocument/2006/relationships/image" Target="../media/image75.wmf"/><Relationship Id="rId5" Type="http://schemas.openxmlformats.org/officeDocument/2006/relationships/image" Target="../media/image78.wmf"/><Relationship Id="rId4" Type="http://schemas.openxmlformats.org/officeDocument/2006/relationships/image" Target="../media/image77.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81.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85.wmf"/><Relationship Id="rId2" Type="http://schemas.openxmlformats.org/officeDocument/2006/relationships/image" Target="../media/image84.wmf"/><Relationship Id="rId1" Type="http://schemas.openxmlformats.org/officeDocument/2006/relationships/image" Target="../media/image83.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86.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31.wmf"/><Relationship Id="rId1" Type="http://schemas.openxmlformats.org/officeDocument/2006/relationships/image" Target="../media/image30.wmf"/><Relationship Id="rId5" Type="http://schemas.openxmlformats.org/officeDocument/2006/relationships/image" Target="../media/image34.wmf"/><Relationship Id="rId4" Type="http://schemas.openxmlformats.org/officeDocument/2006/relationships/image" Target="../media/image33.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2.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3.vml.rels><?xml version="1.0" encoding="UTF-8" standalone="yes"?>
<Relationships xmlns="http://schemas.openxmlformats.org/package/2006/relationships"><Relationship Id="rId2" Type="http://schemas.openxmlformats.org/officeDocument/2006/relationships/image" Target="../media/image134.wmf"/><Relationship Id="rId1" Type="http://schemas.openxmlformats.org/officeDocument/2006/relationships/image" Target="../media/image133.wmf"/></Relationships>
</file>

<file path=ppt/drawings/_rels/vmlDrawing24.vml.rels><?xml version="1.0" encoding="UTF-8" standalone="yes"?>
<Relationships xmlns="http://schemas.openxmlformats.org/package/2006/relationships"><Relationship Id="rId2" Type="http://schemas.openxmlformats.org/officeDocument/2006/relationships/image" Target="../media/image136.wmf"/><Relationship Id="rId1" Type="http://schemas.openxmlformats.org/officeDocument/2006/relationships/image" Target="../media/image13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8.wmf"/><Relationship Id="rId2" Type="http://schemas.openxmlformats.org/officeDocument/2006/relationships/image" Target="../media/image37.wmf"/><Relationship Id="rId1" Type="http://schemas.openxmlformats.org/officeDocument/2006/relationships/image" Target="../media/image36.wmf"/><Relationship Id="rId5" Type="http://schemas.openxmlformats.org/officeDocument/2006/relationships/image" Target="../media/image40.wmf"/><Relationship Id="rId4" Type="http://schemas.openxmlformats.org/officeDocument/2006/relationships/image" Target="../media/image39.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image" Target="../media/image4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5.wmf"/><Relationship Id="rId1" Type="http://schemas.openxmlformats.org/officeDocument/2006/relationships/image" Target="../media/image44.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8.wmf"/><Relationship Id="rId2" Type="http://schemas.openxmlformats.org/officeDocument/2006/relationships/image" Target="../media/image47.wmf"/><Relationship Id="rId1" Type="http://schemas.openxmlformats.org/officeDocument/2006/relationships/image" Target="../media/image4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51.wmf"/><Relationship Id="rId2" Type="http://schemas.openxmlformats.org/officeDocument/2006/relationships/image" Target="../media/image50.wmf"/><Relationship Id="rId1" Type="http://schemas.openxmlformats.org/officeDocument/2006/relationships/image" Target="../media/image49.wmf"/><Relationship Id="rId4" Type="http://schemas.openxmlformats.org/officeDocument/2006/relationships/image" Target="../media/image5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wmf"/><Relationship Id="rId5" Type="http://schemas.openxmlformats.org/officeDocument/2006/relationships/image" Target="../media/image57.wmf"/><Relationship Id="rId4" Type="http://schemas.openxmlformats.org/officeDocument/2006/relationships/image" Target="../media/image56.wmf"/></Relationships>
</file>

<file path=ppt/drawings/_rels/vmlDrawing9.vml.rels><?xml version="1.0" encoding="UTF-8" standalone="yes"?>
<Relationships xmlns="http://schemas.openxmlformats.org/package/2006/relationships"><Relationship Id="rId2" Type="http://schemas.openxmlformats.org/officeDocument/2006/relationships/image" Target="../media/image59.wmf"/><Relationship Id="rId1" Type="http://schemas.openxmlformats.org/officeDocument/2006/relationships/image" Target="../media/image5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itchFamily="2" charset="-122"/>
              </a:defRPr>
            </a:lvl1pPr>
          </a:lstStyle>
          <a:p>
            <a:pPr>
              <a:defRPr/>
            </a:pPr>
            <a:r>
              <a:rPr lang="en-US" altLang="zh-CN"/>
              <a:t>电机与控制</a:t>
            </a:r>
          </a:p>
        </p:txBody>
      </p:sp>
      <p:sp>
        <p:nvSpPr>
          <p:cNvPr id="5123"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5124"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5125"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9045E4D8-3C84-44ED-B98E-31202B64D665}" type="slidenum">
              <a:rPr lang="en-US" altLang="zh-CN"/>
              <a:pPr>
                <a:defRPr/>
              </a:pPr>
              <a:t>‹#›</a:t>
            </a:fld>
            <a:endParaRPr lang="en-US" altLang="zh-CN"/>
          </a:p>
        </p:txBody>
      </p:sp>
    </p:spTree>
    <p:extLst>
      <p:ext uri="{BB962C8B-B14F-4D97-AF65-F5344CB8AC3E}">
        <p14:creationId xmlns:p14="http://schemas.microsoft.com/office/powerpoint/2010/main" val="2362586211"/>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65.30612" units="1/cm"/>
          <inkml:channelProperty channel="Y" name="resolution" value="65.45454" units="1/cm"/>
          <inkml:channelProperty channel="T" name="resolution" value="1" units="1/dev"/>
        </inkml:channelProperties>
      </inkml:inkSource>
      <inkml:timestamp xml:id="ts0" timeString="2022-02-22T02:34:56.794"/>
    </inkml:context>
    <inkml:brush xml:id="br0">
      <inkml:brushProperty name="width" value="0.05292" units="cm"/>
      <inkml:brushProperty name="height" value="0.05292" units="cm"/>
      <inkml:brushProperty name="color" value="#FF0000"/>
    </inkml:brush>
  </inkml:definitions>
  <inkml:trace contextRef="#ctx0" brushRef="#br0">15275 6085 0,'0'18'218,"0"0"-202,0 17-16,0-17 47,-35-1-32,35 19-15,-18-36 16,18 17 0,0 18-1,-35-17 1,35 17 0,-18-17-1,-17 0 1,35 17-1,0-17 17,0 17-32</inkml:trace>
  <inkml:trace contextRef="#ctx0" brushRef="#br0" timeOffset="1660.654">15346 6121 0,'35'0'141,"-35"17"-141,18-17 0,-18 36 15,0-19 1,17 19-16,-17-19 62,36-17-46,-36 35-16,17-17 16,19 0-1,-19-18 1,19 0-1,-36 17 1,0 19 0,0-1 15,0-17-31,17 17 16</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200">
                <a:latin typeface="Arial" charset="0"/>
                <a:ea typeface="宋体" pitchFamily="2" charset="-122"/>
              </a:defRPr>
            </a:lvl1pPr>
          </a:lstStyle>
          <a:p>
            <a:pPr>
              <a:defRPr/>
            </a:pPr>
            <a:r>
              <a:rPr lang="en-US" altLang="zh-CN"/>
              <a:t>电机与控制</a:t>
            </a:r>
          </a:p>
        </p:txBody>
      </p:sp>
      <p:sp>
        <p:nvSpPr>
          <p:cNvPr id="3075"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宋体"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077"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3078"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eaLnBrk="1" hangingPunct="1">
              <a:defRPr sz="1200">
                <a:latin typeface="Arial" charset="0"/>
                <a:ea typeface="宋体" pitchFamily="2" charset="-122"/>
              </a:defRPr>
            </a:lvl1pPr>
          </a:lstStyle>
          <a:p>
            <a:pPr>
              <a:defRPr/>
            </a:pPr>
            <a:endParaRPr lang="en-US" altLang="zh-CN"/>
          </a:p>
        </p:txBody>
      </p:sp>
      <p:sp>
        <p:nvSpPr>
          <p:cNvPr id="3079"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804ED42E-1E30-493D-B46B-BFDE08839EA8}" type="slidenum">
              <a:rPr lang="en-US" altLang="zh-CN"/>
              <a:pPr>
                <a:defRPr/>
              </a:pPr>
              <a:t>‹#›</a:t>
            </a:fld>
            <a:endParaRPr lang="en-US" altLang="zh-CN"/>
          </a:p>
        </p:txBody>
      </p:sp>
    </p:spTree>
    <p:extLst>
      <p:ext uri="{BB962C8B-B14F-4D97-AF65-F5344CB8AC3E}">
        <p14:creationId xmlns:p14="http://schemas.microsoft.com/office/powerpoint/2010/main" val="2827275645"/>
      </p:ext>
    </p:extLst>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baike.baidu.com/item/%E9%99%8D%E5%8E%8B%E5%8F%98%E5%8E%8B%E5%99%A8/8080149"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Ruhmkorff</a:t>
            </a:r>
            <a:r>
              <a:rPr lang="zh-CN" altLang="en-US" dirty="0" smtClean="0"/>
              <a:t>变压器铁心用软铁丝制成，原边线圈包绕在铁心上，副边线圈则包绕在原边线圈上。原边线圈由蓄电池供电，并通过一个磁化铁心机构反复开、合水银开关，使原边线圈中通以脉动直流电反复改变方向，副边线圈中则感应一个交变电流。（点亮一盏灯，拿破仑三世）</a:t>
            </a:r>
            <a:endParaRPr lang="en-US" altLang="zh-CN" dirty="0" smtClean="0"/>
          </a:p>
          <a:p>
            <a:endParaRPr lang="en-US" altLang="zh-CN" dirty="0" smtClean="0"/>
          </a:p>
          <a:p>
            <a:r>
              <a:rPr lang="zh-CN" altLang="en-US" dirty="0" smtClean="0"/>
              <a:t>变压：用电设备需求，传输损耗减低；</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804ED42E-1E30-493D-B46B-BFDE08839EA8}" type="slidenum">
              <a:rPr lang="en-US" altLang="zh-CN" smtClean="0"/>
              <a:pPr>
                <a:defRPr/>
              </a:pPr>
              <a:t>3</a:t>
            </a:fld>
            <a:endParaRPr lang="en-US" altLang="zh-CN"/>
          </a:p>
        </p:txBody>
      </p:sp>
    </p:spTree>
    <p:extLst>
      <p:ext uri="{BB962C8B-B14F-4D97-AF65-F5344CB8AC3E}">
        <p14:creationId xmlns:p14="http://schemas.microsoft.com/office/powerpoint/2010/main" val="34164839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油变容量大（容量可从小到大且电压等级高，可以到</a:t>
            </a:r>
            <a:r>
              <a:rPr lang="en-US" altLang="zh-CN" dirty="0" err="1" smtClean="0"/>
              <a:t>1000kV</a:t>
            </a:r>
            <a:r>
              <a:rPr lang="zh-CN" altLang="en-US" dirty="0" smtClean="0"/>
              <a:t>特高压，而干变一般在</a:t>
            </a:r>
            <a:r>
              <a:rPr lang="en-US" altLang="zh-CN" dirty="0" err="1" smtClean="0"/>
              <a:t>1600kVA</a:t>
            </a:r>
            <a:r>
              <a:rPr lang="zh-CN" altLang="en-US" dirty="0" smtClean="0"/>
              <a:t>、</a:t>
            </a:r>
            <a:r>
              <a:rPr lang="en-US" altLang="zh-CN" dirty="0" err="1" smtClean="0"/>
              <a:t>10kV</a:t>
            </a:r>
            <a:r>
              <a:rPr lang="zh-CN" altLang="en-US" dirty="0" smtClean="0"/>
              <a:t>或</a:t>
            </a:r>
            <a:r>
              <a:rPr lang="en-US" altLang="zh-CN" dirty="0" err="1" smtClean="0"/>
              <a:t>35kV</a:t>
            </a:r>
            <a:r>
              <a:rPr lang="zh-CN" altLang="en-US" dirty="0" smtClean="0"/>
              <a:t>以下），但占空间；</a:t>
            </a:r>
            <a:endParaRPr lang="en-US" altLang="zh-CN" dirty="0" smtClean="0"/>
          </a:p>
          <a:p>
            <a:r>
              <a:rPr lang="zh-CN" altLang="en-US" dirty="0" smtClean="0"/>
              <a:t>绝缘及散热方式不同：干式用树脂绝缘且风冷，油式用散热片；</a:t>
            </a:r>
            <a:endParaRPr lang="en-US" altLang="zh-CN" dirty="0" smtClean="0"/>
          </a:p>
          <a:p>
            <a:r>
              <a:rPr lang="zh-CN" altLang="en-US" dirty="0" smtClean="0"/>
              <a:t>但油式需防火防爆；</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804ED42E-1E30-493D-B46B-BFDE08839EA8}" type="slidenum">
              <a:rPr lang="en-US" altLang="zh-CN" smtClean="0"/>
              <a:pPr>
                <a:defRPr/>
              </a:pPr>
              <a:t>4</a:t>
            </a:fld>
            <a:endParaRPr lang="en-US" altLang="zh-CN"/>
          </a:p>
        </p:txBody>
      </p:sp>
    </p:spTree>
    <p:extLst>
      <p:ext uri="{BB962C8B-B14F-4D97-AF65-F5344CB8AC3E}">
        <p14:creationId xmlns:p14="http://schemas.microsoft.com/office/powerpoint/2010/main" val="1522233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特种变压器在材质、作用、用途等有别于常规变压器。除了作交流电压的变换外，还有其他各种用途，如变更电源的频率，电焊设备的电源，电炉电源或作电压互感器、电流互感器等。由于这些变压器的工作条件、负荷情况和一般变压器不同，故不能用一般变压器的计算方法进行计算。</a:t>
            </a:r>
            <a:endParaRPr lang="en-US" altLang="zh-CN" dirty="0" smtClean="0"/>
          </a:p>
          <a:p>
            <a:r>
              <a:rPr lang="zh-CN" altLang="en-US" dirty="0" smtClean="0"/>
              <a:t>以电焊变压器为例：</a:t>
            </a:r>
            <a:endParaRPr lang="en-US" altLang="zh-CN" dirty="0" smtClean="0"/>
          </a:p>
          <a:p>
            <a:r>
              <a:rPr lang="en-US" altLang="zh-CN" dirty="0" smtClean="0"/>
              <a:t>1</a:t>
            </a:r>
            <a:r>
              <a:rPr lang="zh-CN" altLang="en-US" dirty="0" smtClean="0"/>
              <a:t>、电焊变压器的外特性与普通变压器略有不同，空载时，变压器二次输出电压较高，一般在</a:t>
            </a:r>
            <a:r>
              <a:rPr lang="en-US" altLang="zh-CN" dirty="0" smtClean="0"/>
              <a:t>70</a:t>
            </a:r>
            <a:r>
              <a:rPr lang="zh-CN" altLang="en-US" dirty="0" smtClean="0"/>
              <a:t>伏以上，这样有利于击穿焊条和工件之间的氧化层而起弧，之后端电压大幅下降，因为维持电弧的电压不需要太高，一般在</a:t>
            </a:r>
            <a:r>
              <a:rPr lang="en-US" altLang="zh-CN" dirty="0" smtClean="0"/>
              <a:t>30</a:t>
            </a:r>
            <a:r>
              <a:rPr lang="zh-CN" altLang="en-US" dirty="0" smtClean="0"/>
              <a:t>多伏。</a:t>
            </a:r>
          </a:p>
          <a:p>
            <a:r>
              <a:rPr lang="en-US" altLang="zh-CN" dirty="0" smtClean="0"/>
              <a:t>2</a:t>
            </a:r>
            <a:r>
              <a:rPr lang="zh-CN" altLang="en-US" dirty="0" smtClean="0"/>
              <a:t>、在机构上，是在铁芯中留有可调的空隙，焊工摇动的把手就是在调空隙的大小，以增加变压器的漏抗，从而满足调节电流的要求。</a:t>
            </a:r>
            <a:endParaRPr lang="en-US" altLang="zh-CN" dirty="0" smtClean="0"/>
          </a:p>
          <a:p>
            <a:r>
              <a:rPr lang="en-US" altLang="zh-CN" sz="1200" b="0" i="0" kern="1200" dirty="0" smtClean="0">
                <a:solidFill>
                  <a:schemeClr val="tx1"/>
                </a:solidFill>
                <a:effectLst/>
                <a:latin typeface="Arial" charset="0"/>
                <a:ea typeface="宋体" pitchFamily="2" charset="-122"/>
                <a:cs typeface="+mn-cs"/>
              </a:rPr>
              <a:t>3. </a:t>
            </a:r>
            <a:r>
              <a:rPr lang="zh-CN" altLang="en-US" sz="1200" b="0" i="0" kern="1200" dirty="0" smtClean="0">
                <a:solidFill>
                  <a:schemeClr val="tx1"/>
                </a:solidFill>
                <a:effectLst/>
                <a:latin typeface="Arial" charset="0"/>
                <a:ea typeface="宋体" pitchFamily="2" charset="-122"/>
                <a:cs typeface="+mn-cs"/>
              </a:rPr>
              <a:t>控制变压器：在低压配电系统中，因多用于控制系统而得名。它实际上是一个 具有多种输出电压的</a:t>
            </a:r>
            <a:r>
              <a:rPr lang="zh-CN" altLang="en-US" sz="1200" b="0" i="0" u="none" strike="noStrike" kern="1200" dirty="0" smtClean="0">
                <a:solidFill>
                  <a:schemeClr val="tx1"/>
                </a:solidFill>
                <a:effectLst/>
                <a:latin typeface="Arial" charset="0"/>
                <a:ea typeface="宋体" pitchFamily="2" charset="-122"/>
                <a:cs typeface="+mn-cs"/>
                <a:hlinkClick r:id="rId3"/>
              </a:rPr>
              <a:t>降压变压器</a:t>
            </a:r>
            <a:r>
              <a:rPr lang="zh-CN" altLang="en-US" sz="1200" b="0" i="0" kern="1200" dirty="0" smtClean="0">
                <a:solidFill>
                  <a:schemeClr val="tx1"/>
                </a:solidFill>
                <a:effectLst/>
                <a:latin typeface="Arial" charset="0"/>
                <a:ea typeface="宋体" pitchFamily="2" charset="-122"/>
                <a:cs typeface="+mn-cs"/>
              </a:rPr>
              <a:t>，也可用做低压照明及信号灯、指示灯的电源。</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804ED42E-1E30-493D-B46B-BFDE08839EA8}" type="slidenum">
              <a:rPr lang="en-US" altLang="zh-CN" smtClean="0"/>
              <a:pPr>
                <a:defRPr/>
              </a:pPr>
              <a:t>5</a:t>
            </a:fld>
            <a:endParaRPr lang="en-US" altLang="zh-CN"/>
          </a:p>
        </p:txBody>
      </p:sp>
    </p:spTree>
    <p:extLst>
      <p:ext uri="{BB962C8B-B14F-4D97-AF65-F5344CB8AC3E}">
        <p14:creationId xmlns:p14="http://schemas.microsoft.com/office/powerpoint/2010/main" val="4490852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考虑正弦量大小及相位的问题</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804ED42E-1E30-493D-B46B-BFDE08839EA8}" type="slidenum">
              <a:rPr lang="en-US" altLang="zh-CN" smtClean="0"/>
              <a:pPr>
                <a:defRPr/>
              </a:pPr>
              <a:t>23</a:t>
            </a:fld>
            <a:endParaRPr lang="en-US" altLang="zh-CN"/>
          </a:p>
        </p:txBody>
      </p:sp>
    </p:spTree>
    <p:extLst>
      <p:ext uri="{BB962C8B-B14F-4D97-AF65-F5344CB8AC3E}">
        <p14:creationId xmlns:p14="http://schemas.microsoft.com/office/powerpoint/2010/main" val="35661030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smtClean="0"/>
              <a:t>I0</a:t>
            </a:r>
            <a:r>
              <a:rPr lang="en-US" altLang="zh-CN" dirty="0" smtClean="0"/>
              <a:t>=I0sin(</a:t>
            </a:r>
            <a:r>
              <a:rPr lang="en-US" altLang="zh-CN" dirty="0" err="1" smtClean="0"/>
              <a:t>wt</a:t>
            </a:r>
            <a:r>
              <a:rPr lang="en-US" altLang="zh-CN" dirty="0" smtClean="0"/>
              <a:t>)</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804ED42E-1E30-493D-B46B-BFDE08839EA8}" type="slidenum">
              <a:rPr lang="en-US" altLang="zh-CN" smtClean="0"/>
              <a:pPr>
                <a:defRPr/>
              </a:pPr>
              <a:t>27</a:t>
            </a:fld>
            <a:endParaRPr lang="en-US" altLang="zh-CN"/>
          </a:p>
        </p:txBody>
      </p:sp>
    </p:spTree>
    <p:extLst>
      <p:ext uri="{BB962C8B-B14F-4D97-AF65-F5344CB8AC3E}">
        <p14:creationId xmlns:p14="http://schemas.microsoft.com/office/powerpoint/2010/main" val="3843270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阻抗之比为</a:t>
            </a:r>
            <a:r>
              <a:rPr lang="en-US" altLang="zh-CN" dirty="0" smtClean="0"/>
              <a:t>k</a:t>
            </a:r>
            <a:r>
              <a:rPr lang="zh-CN" altLang="en-US" dirty="0" smtClean="0"/>
              <a:t>的平方（默认经过电压变换后符合阻抗匹配的原则）</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804ED42E-1E30-493D-B46B-BFDE08839EA8}" type="slidenum">
              <a:rPr lang="en-US" altLang="zh-CN" smtClean="0"/>
              <a:pPr>
                <a:defRPr/>
              </a:pPr>
              <a:t>36</a:t>
            </a:fld>
            <a:endParaRPr lang="en-US" altLang="zh-CN"/>
          </a:p>
        </p:txBody>
      </p:sp>
    </p:spTree>
    <p:extLst>
      <p:ext uri="{BB962C8B-B14F-4D97-AF65-F5344CB8AC3E}">
        <p14:creationId xmlns:p14="http://schemas.microsoft.com/office/powerpoint/2010/main" val="9034337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注意穿线匝数与被测电流的关系</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804ED42E-1E30-493D-B46B-BFDE08839EA8}" type="slidenum">
              <a:rPr lang="en-US" altLang="zh-CN" smtClean="0"/>
              <a:pPr>
                <a:defRPr/>
              </a:pPr>
              <a:t>48</a:t>
            </a:fld>
            <a:endParaRPr lang="en-US" altLang="zh-CN"/>
          </a:p>
        </p:txBody>
      </p:sp>
    </p:spTree>
    <p:extLst>
      <p:ext uri="{BB962C8B-B14F-4D97-AF65-F5344CB8AC3E}">
        <p14:creationId xmlns:p14="http://schemas.microsoft.com/office/powerpoint/2010/main" val="2320559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降压时</a:t>
            </a:r>
            <a:r>
              <a:rPr lang="en-US" altLang="zh-CN" dirty="0" err="1" smtClean="0"/>
              <a:t>I2</a:t>
            </a:r>
            <a:r>
              <a:rPr lang="en-US" altLang="zh-CN" dirty="0" smtClean="0"/>
              <a:t>=</a:t>
            </a:r>
            <a:r>
              <a:rPr lang="en-US" altLang="zh-CN" dirty="0" err="1" smtClean="0"/>
              <a:t>I1+I12</a:t>
            </a:r>
            <a:r>
              <a:rPr lang="zh-CN" altLang="en-US" dirty="0" smtClean="0"/>
              <a:t>，升压时</a:t>
            </a:r>
            <a:r>
              <a:rPr lang="en-US" altLang="zh-CN" dirty="0" err="1" smtClean="0"/>
              <a:t>I2</a:t>
            </a:r>
            <a:r>
              <a:rPr lang="en-US" altLang="zh-CN" dirty="0" smtClean="0"/>
              <a:t>=</a:t>
            </a:r>
            <a:r>
              <a:rPr lang="en-US" altLang="zh-CN" dirty="0" err="1" smtClean="0"/>
              <a:t>I1-I12</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804ED42E-1E30-493D-B46B-BFDE08839EA8}" type="slidenum">
              <a:rPr lang="en-US" altLang="zh-CN" smtClean="0"/>
              <a:pPr>
                <a:defRPr/>
              </a:pPr>
              <a:t>50</a:t>
            </a:fld>
            <a:endParaRPr lang="en-US" altLang="zh-CN"/>
          </a:p>
        </p:txBody>
      </p:sp>
    </p:spTree>
    <p:extLst>
      <p:ext uri="{BB962C8B-B14F-4D97-AF65-F5344CB8AC3E}">
        <p14:creationId xmlns:p14="http://schemas.microsoft.com/office/powerpoint/2010/main" val="23905482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Arial" charset="0"/>
                <a:ea typeface="宋体" pitchFamily="2" charset="-122"/>
                <a:cs typeface="+mn-cs"/>
              </a:rPr>
              <a:t>整流变压器就是交流变直流这个系统中不可缺少的一部分。 整流变压器输入交流电</a:t>
            </a:r>
            <a:r>
              <a:rPr lang="en-US" altLang="zh-CN" sz="1200" b="0" i="0" kern="1200" dirty="0" smtClean="0">
                <a:solidFill>
                  <a:schemeClr val="tx1"/>
                </a:solidFill>
                <a:effectLst/>
                <a:latin typeface="Arial" charset="0"/>
                <a:ea typeface="宋体" pitchFamily="2" charset="-122"/>
                <a:cs typeface="+mn-cs"/>
              </a:rPr>
              <a:t>,</a:t>
            </a:r>
            <a:r>
              <a:rPr lang="zh-CN" altLang="en-US" sz="1200" b="0" i="0" kern="1200" dirty="0" smtClean="0">
                <a:solidFill>
                  <a:schemeClr val="tx1"/>
                </a:solidFill>
                <a:effectLst/>
                <a:latin typeface="Arial" charset="0"/>
                <a:ea typeface="宋体" pitchFamily="2" charset="-122"/>
                <a:cs typeface="+mn-cs"/>
              </a:rPr>
              <a:t>输出通过整流桥或后端的整流电路来达到将交流电变为直流电的效果。</a:t>
            </a:r>
            <a:endParaRPr lang="en-US" altLang="zh-CN" sz="1200" b="0" i="0" kern="1200" dirty="0" smtClean="0">
              <a:solidFill>
                <a:schemeClr val="tx1"/>
              </a:solidFill>
              <a:effectLst/>
              <a:latin typeface="Arial" charset="0"/>
              <a:ea typeface="宋体" pitchFamily="2" charset="-122"/>
              <a:cs typeface="+mn-cs"/>
            </a:endParaRPr>
          </a:p>
          <a:p>
            <a:r>
              <a:rPr lang="en-US" altLang="zh-CN" dirty="0" err="1" smtClean="0"/>
              <a:t>LM317</a:t>
            </a:r>
            <a:r>
              <a:rPr lang="zh-CN" altLang="en-US" dirty="0" smtClean="0"/>
              <a:t>为输出电压可调的电源集成电路，</a:t>
            </a:r>
            <a:r>
              <a:rPr lang="en-US" altLang="zh-CN" dirty="0" smtClean="0"/>
              <a:t>1</a:t>
            </a:r>
            <a:r>
              <a:rPr lang="zh-CN" altLang="en-US" dirty="0" smtClean="0"/>
              <a:t>为电压调节脚，</a:t>
            </a:r>
            <a:r>
              <a:rPr lang="en-US" altLang="zh-CN" dirty="0" smtClean="0"/>
              <a:t>2</a:t>
            </a:r>
            <a:r>
              <a:rPr lang="zh-CN" altLang="en-US" dirty="0" smtClean="0"/>
              <a:t>为电压输出脚，</a:t>
            </a:r>
            <a:r>
              <a:rPr lang="en-US" altLang="zh-CN" dirty="0" smtClean="0"/>
              <a:t>3</a:t>
            </a:r>
            <a:r>
              <a:rPr lang="zh-CN" altLang="en-US" dirty="0" smtClean="0"/>
              <a:t>为电压输入脚。以</a:t>
            </a:r>
            <a:r>
              <a:rPr lang="en-US" altLang="zh-CN" dirty="0" smtClean="0"/>
              <a:t>7812</a:t>
            </a:r>
            <a:r>
              <a:rPr lang="zh-CN" altLang="en-US" dirty="0" smtClean="0"/>
              <a:t>为例，其输入端电压至少要到</a:t>
            </a:r>
            <a:r>
              <a:rPr lang="en-US" altLang="zh-CN" dirty="0" err="1" smtClean="0"/>
              <a:t>15V</a:t>
            </a:r>
            <a:r>
              <a:rPr lang="zh-CN" altLang="en-US" dirty="0" smtClean="0"/>
              <a:t>，才能输出</a:t>
            </a:r>
            <a:r>
              <a:rPr lang="en-US" altLang="zh-CN" dirty="0" err="1" smtClean="0"/>
              <a:t>12V</a:t>
            </a:r>
            <a:r>
              <a:rPr lang="zh-CN" altLang="en-US" dirty="0" smtClean="0"/>
              <a:t>的稳定电压。</a:t>
            </a:r>
            <a:endParaRPr lang="zh-CN" altLang="en-US" dirty="0"/>
          </a:p>
        </p:txBody>
      </p:sp>
      <p:sp>
        <p:nvSpPr>
          <p:cNvPr id="4" name="页眉占位符 3"/>
          <p:cNvSpPr>
            <a:spLocks noGrp="1"/>
          </p:cNvSpPr>
          <p:nvPr>
            <p:ph type="hdr" sz="quarter" idx="10"/>
          </p:nvPr>
        </p:nvSpPr>
        <p:spPr/>
        <p:txBody>
          <a:bodyPr/>
          <a:lstStyle/>
          <a:p>
            <a:pPr>
              <a:defRPr/>
            </a:pPr>
            <a:r>
              <a:rPr lang="en-US" altLang="zh-CN" smtClean="0"/>
              <a:t>电机与控制</a:t>
            </a:r>
            <a:endParaRPr lang="en-US" altLang="zh-CN"/>
          </a:p>
        </p:txBody>
      </p:sp>
      <p:sp>
        <p:nvSpPr>
          <p:cNvPr id="5" name="灯片编号占位符 4"/>
          <p:cNvSpPr>
            <a:spLocks noGrp="1"/>
          </p:cNvSpPr>
          <p:nvPr>
            <p:ph type="sldNum" sz="quarter" idx="11"/>
          </p:nvPr>
        </p:nvSpPr>
        <p:spPr/>
        <p:txBody>
          <a:bodyPr/>
          <a:lstStyle/>
          <a:p>
            <a:pPr>
              <a:defRPr/>
            </a:pPr>
            <a:fld id="{804ED42E-1E30-493D-B46B-BFDE08839EA8}" type="slidenum">
              <a:rPr lang="en-US" altLang="zh-CN" smtClean="0"/>
              <a:pPr>
                <a:defRPr/>
              </a:pPr>
              <a:t>52</a:t>
            </a:fld>
            <a:endParaRPr lang="en-US" altLang="zh-CN"/>
          </a:p>
        </p:txBody>
      </p:sp>
    </p:spTree>
    <p:extLst>
      <p:ext uri="{BB962C8B-B14F-4D97-AF65-F5344CB8AC3E}">
        <p14:creationId xmlns:p14="http://schemas.microsoft.com/office/powerpoint/2010/main" val="19742514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E1D35202-2FAF-4A2A-877C-DC023F7FC808}" type="slidenum">
              <a:rPr lang="en-US" altLang="zh-CN"/>
              <a:pPr>
                <a:defRPr/>
              </a:pPr>
              <a:t>‹#›</a:t>
            </a:fld>
            <a:endParaRPr lang="en-US" altLang="zh-CN"/>
          </a:p>
        </p:txBody>
      </p:sp>
    </p:spTree>
    <p:extLst>
      <p:ext uri="{BB962C8B-B14F-4D97-AF65-F5344CB8AC3E}">
        <p14:creationId xmlns:p14="http://schemas.microsoft.com/office/powerpoint/2010/main" val="3702404130"/>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87073DE-DE9F-4A3B-A589-D7AE0224B689}" type="slidenum">
              <a:rPr lang="en-US" altLang="zh-CN"/>
              <a:pPr>
                <a:defRPr/>
              </a:pPr>
              <a:t>‹#›</a:t>
            </a:fld>
            <a:endParaRPr lang="en-US" altLang="zh-CN"/>
          </a:p>
        </p:txBody>
      </p:sp>
    </p:spTree>
    <p:extLst>
      <p:ext uri="{BB962C8B-B14F-4D97-AF65-F5344CB8AC3E}">
        <p14:creationId xmlns:p14="http://schemas.microsoft.com/office/powerpoint/2010/main" val="410078928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5F73951-28F8-444B-9419-19514BCFC9B4}" type="slidenum">
              <a:rPr lang="en-US" altLang="zh-CN"/>
              <a:pPr>
                <a:defRPr/>
              </a:pPr>
              <a:t>‹#›</a:t>
            </a:fld>
            <a:endParaRPr lang="en-US" altLang="zh-CN"/>
          </a:p>
        </p:txBody>
      </p:sp>
    </p:spTree>
    <p:extLst>
      <p:ext uri="{BB962C8B-B14F-4D97-AF65-F5344CB8AC3E}">
        <p14:creationId xmlns:p14="http://schemas.microsoft.com/office/powerpoint/2010/main" val="2501947037"/>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4FFE1E6E-C63B-4194-8E0A-B4607FB49F35}" type="slidenum">
              <a:rPr lang="en-US" altLang="zh-CN"/>
              <a:pPr>
                <a:defRPr/>
              </a:pPr>
              <a:t>‹#›</a:t>
            </a:fld>
            <a:endParaRPr lang="en-US" altLang="zh-CN"/>
          </a:p>
        </p:txBody>
      </p:sp>
    </p:spTree>
    <p:extLst>
      <p:ext uri="{BB962C8B-B14F-4D97-AF65-F5344CB8AC3E}">
        <p14:creationId xmlns:p14="http://schemas.microsoft.com/office/powerpoint/2010/main" val="96690609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921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921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24CBC0AE-855C-4B0E-A49F-8ED80FEAA3A1}" type="slidenum">
              <a:rPr lang="en-US" altLang="zh-CN"/>
              <a:pPr>
                <a:defRPr/>
              </a:pPr>
              <a:t>‹#›</a:t>
            </a:fld>
            <a:endParaRPr lang="en-US" altLang="zh-CN"/>
          </a:p>
        </p:txBody>
      </p:sp>
    </p:spTree>
    <p:extLst>
      <p:ext uri="{BB962C8B-B14F-4D97-AF65-F5344CB8AC3E}">
        <p14:creationId xmlns:p14="http://schemas.microsoft.com/office/powerpoint/2010/main" val="45624211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3608B4DE-1E20-42EA-8F70-32E50A3B69AB}" type="slidenum">
              <a:rPr lang="en-US" altLang="zh-CN"/>
              <a:pPr>
                <a:defRPr/>
              </a:pPr>
              <a:t>‹#›</a:t>
            </a:fld>
            <a:endParaRPr lang="en-US" altLang="zh-CN"/>
          </a:p>
        </p:txBody>
      </p:sp>
    </p:spTree>
    <p:extLst>
      <p:ext uri="{BB962C8B-B14F-4D97-AF65-F5344CB8AC3E}">
        <p14:creationId xmlns:p14="http://schemas.microsoft.com/office/powerpoint/2010/main" val="3815301870"/>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AAC3F57C-4C99-49A5-BEE9-F255E2A7C540}" type="slidenum">
              <a:rPr lang="en-US" altLang="zh-CN"/>
              <a:pPr>
                <a:defRPr/>
              </a:pPr>
              <a:t>‹#›</a:t>
            </a:fld>
            <a:endParaRPr lang="en-US" altLang="zh-CN"/>
          </a:p>
        </p:txBody>
      </p:sp>
    </p:spTree>
    <p:extLst>
      <p:ext uri="{BB962C8B-B14F-4D97-AF65-F5344CB8AC3E}">
        <p14:creationId xmlns:p14="http://schemas.microsoft.com/office/powerpoint/2010/main" val="3340928642"/>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B1F3FE6F-86EC-4CA1-BF4A-9210223BDF14}" type="slidenum">
              <a:rPr lang="en-US" altLang="zh-CN"/>
              <a:pPr>
                <a:defRPr/>
              </a:pPr>
              <a:t>‹#›</a:t>
            </a:fld>
            <a:endParaRPr lang="en-US" altLang="zh-CN"/>
          </a:p>
        </p:txBody>
      </p:sp>
    </p:spTree>
    <p:extLst>
      <p:ext uri="{BB962C8B-B14F-4D97-AF65-F5344CB8AC3E}">
        <p14:creationId xmlns:p14="http://schemas.microsoft.com/office/powerpoint/2010/main" val="1186368119"/>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BFA181D-ED83-4714-916D-B8939C0D68AF}" type="slidenum">
              <a:rPr lang="en-US" altLang="zh-CN"/>
              <a:pPr>
                <a:defRPr/>
              </a:pPr>
              <a:t>‹#›</a:t>
            </a:fld>
            <a:endParaRPr lang="en-US" altLang="zh-CN"/>
          </a:p>
        </p:txBody>
      </p:sp>
    </p:spTree>
    <p:extLst>
      <p:ext uri="{BB962C8B-B14F-4D97-AF65-F5344CB8AC3E}">
        <p14:creationId xmlns:p14="http://schemas.microsoft.com/office/powerpoint/2010/main" val="54237626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F7F1AEB9-E1C3-4FEB-AA4B-B260C4772E24}" type="slidenum">
              <a:rPr lang="en-US" altLang="zh-CN"/>
              <a:pPr>
                <a:defRPr/>
              </a:pPr>
              <a:t>‹#›</a:t>
            </a:fld>
            <a:endParaRPr lang="en-US" altLang="zh-CN"/>
          </a:p>
        </p:txBody>
      </p:sp>
    </p:spTree>
    <p:extLst>
      <p:ext uri="{BB962C8B-B14F-4D97-AF65-F5344CB8AC3E}">
        <p14:creationId xmlns:p14="http://schemas.microsoft.com/office/powerpoint/2010/main" val="3200475187"/>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3C213CF-620A-4B6D-983E-6F6E7D6BA9EB}" type="slidenum">
              <a:rPr lang="en-US" altLang="zh-CN"/>
              <a:pPr>
                <a:defRPr/>
              </a:pPr>
              <a:t>‹#›</a:t>
            </a:fld>
            <a:endParaRPr lang="en-US" altLang="zh-CN"/>
          </a:p>
        </p:txBody>
      </p:sp>
    </p:spTree>
    <p:extLst>
      <p:ext uri="{BB962C8B-B14F-4D97-AF65-F5344CB8AC3E}">
        <p14:creationId xmlns:p14="http://schemas.microsoft.com/office/powerpoint/2010/main" val="65244570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8B91525-46D0-4F8A-ACF9-F2061B1FFEC6}" type="slidenum">
              <a:rPr lang="en-US" altLang="zh-CN"/>
              <a:pPr>
                <a:defRPr/>
              </a:pPr>
              <a:t>‹#›</a:t>
            </a:fld>
            <a:endParaRPr lang="en-US" altLang="zh-CN"/>
          </a:p>
        </p:txBody>
      </p:sp>
    </p:spTree>
    <p:extLst>
      <p:ext uri="{BB962C8B-B14F-4D97-AF65-F5344CB8AC3E}">
        <p14:creationId xmlns:p14="http://schemas.microsoft.com/office/powerpoint/2010/main" val="1315224270"/>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797057D6-13BE-4301-ABDC-98891E7C91D0}" type="slidenum">
              <a:rPr lang="en-US" altLang="zh-CN"/>
              <a:pPr>
                <a:defRPr/>
              </a:pPr>
              <a:t>‹#›</a:t>
            </a:fld>
            <a:endParaRPr lang="en-US" altLang="zh-CN"/>
          </a:p>
        </p:txBody>
      </p:sp>
    </p:spTree>
    <p:extLst>
      <p:ext uri="{BB962C8B-B14F-4D97-AF65-F5344CB8AC3E}">
        <p14:creationId xmlns:p14="http://schemas.microsoft.com/office/powerpoint/2010/main" val="961671011"/>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D361DBA1-75ED-4FE9-8D86-36C9C06FEA72}" type="slidenum">
              <a:rPr lang="en-US" altLang="zh-CN"/>
              <a:pPr>
                <a:defRPr/>
              </a:pPr>
              <a:t>‹#›</a:t>
            </a:fld>
            <a:endParaRPr lang="en-US" altLang="zh-CN"/>
          </a:p>
        </p:txBody>
      </p:sp>
    </p:spTree>
    <p:extLst>
      <p:ext uri="{BB962C8B-B14F-4D97-AF65-F5344CB8AC3E}">
        <p14:creationId xmlns:p14="http://schemas.microsoft.com/office/powerpoint/2010/main" val="3972833686"/>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1E7C916-24E4-458D-9EB5-9E30B45A58D3}" type="slidenum">
              <a:rPr lang="en-US" altLang="zh-CN"/>
              <a:pPr>
                <a:defRPr/>
              </a:pPr>
              <a:t>‹#›</a:t>
            </a:fld>
            <a:endParaRPr lang="en-US" altLang="zh-CN"/>
          </a:p>
        </p:txBody>
      </p:sp>
    </p:spTree>
    <p:extLst>
      <p:ext uri="{BB962C8B-B14F-4D97-AF65-F5344CB8AC3E}">
        <p14:creationId xmlns:p14="http://schemas.microsoft.com/office/powerpoint/2010/main" val="3351115996"/>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0B9A4CAB-947D-486F-A569-BA08BC9116E4}" type="slidenum">
              <a:rPr lang="en-US" altLang="zh-CN"/>
              <a:pPr>
                <a:defRPr/>
              </a:pPr>
              <a:t>‹#›</a:t>
            </a:fld>
            <a:endParaRPr lang="en-US" altLang="zh-CN"/>
          </a:p>
        </p:txBody>
      </p:sp>
    </p:spTree>
    <p:extLst>
      <p:ext uri="{BB962C8B-B14F-4D97-AF65-F5344CB8AC3E}">
        <p14:creationId xmlns:p14="http://schemas.microsoft.com/office/powerpoint/2010/main" val="2159217163"/>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1E5A8A30-6C1B-4A79-A3CD-E6B8F524CA5E}" type="slidenum">
              <a:rPr lang="en-US" altLang="zh-CN"/>
              <a:pPr>
                <a:defRPr/>
              </a:pPr>
              <a:t>‹#›</a:t>
            </a:fld>
            <a:endParaRPr lang="en-US" altLang="zh-CN"/>
          </a:p>
        </p:txBody>
      </p:sp>
    </p:spTree>
    <p:extLst>
      <p:ext uri="{BB962C8B-B14F-4D97-AF65-F5344CB8AC3E}">
        <p14:creationId xmlns:p14="http://schemas.microsoft.com/office/powerpoint/2010/main" val="4237651029"/>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31B90F9-B982-4893-810F-A23E90B027C7}" type="slidenum">
              <a:rPr lang="en-US" altLang="zh-CN"/>
              <a:pPr>
                <a:defRPr/>
              </a:pPr>
              <a:t>‹#›</a:t>
            </a:fld>
            <a:endParaRPr lang="en-US" altLang="zh-CN"/>
          </a:p>
        </p:txBody>
      </p:sp>
    </p:spTree>
    <p:extLst>
      <p:ext uri="{BB962C8B-B14F-4D97-AF65-F5344CB8AC3E}">
        <p14:creationId xmlns:p14="http://schemas.microsoft.com/office/powerpoint/2010/main" val="4090806372"/>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2C3BA2DB-FEBF-4F3A-AD9B-A513F72A37D3}" type="slidenum">
              <a:rPr lang="en-US" altLang="zh-CN"/>
              <a:pPr>
                <a:defRPr/>
              </a:pPr>
              <a:t>‹#›</a:t>
            </a:fld>
            <a:endParaRPr lang="en-US" altLang="zh-CN"/>
          </a:p>
        </p:txBody>
      </p:sp>
    </p:spTree>
    <p:extLst>
      <p:ext uri="{BB962C8B-B14F-4D97-AF65-F5344CB8AC3E}">
        <p14:creationId xmlns:p14="http://schemas.microsoft.com/office/powerpoint/2010/main" val="1210719384"/>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601981A2-2B5F-45AA-99BD-4A90F4D8898E}" type="slidenum">
              <a:rPr lang="en-US" altLang="zh-CN"/>
              <a:pPr>
                <a:defRPr/>
              </a:pPr>
              <a:t>‹#›</a:t>
            </a:fld>
            <a:endParaRPr lang="en-US" altLang="zh-CN"/>
          </a:p>
        </p:txBody>
      </p:sp>
    </p:spTree>
    <p:extLst>
      <p:ext uri="{BB962C8B-B14F-4D97-AF65-F5344CB8AC3E}">
        <p14:creationId xmlns:p14="http://schemas.microsoft.com/office/powerpoint/2010/main" val="185770293"/>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CD3C68A6-BCCF-4FA8-9E56-B7ECF94B2745}" type="slidenum">
              <a:rPr lang="en-US" altLang="zh-CN"/>
              <a:pPr>
                <a:defRPr/>
              </a:pPr>
              <a:t>‹#›</a:t>
            </a:fld>
            <a:endParaRPr lang="en-US" altLang="zh-CN"/>
          </a:p>
        </p:txBody>
      </p:sp>
    </p:spTree>
    <p:extLst>
      <p:ext uri="{BB962C8B-B14F-4D97-AF65-F5344CB8AC3E}">
        <p14:creationId xmlns:p14="http://schemas.microsoft.com/office/powerpoint/2010/main" val="1387486331"/>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F676A741-AC38-4CA8-A66E-BE26F79A3E20}" type="slidenum">
              <a:rPr lang="en-US" altLang="zh-CN"/>
              <a:pPr>
                <a:defRPr/>
              </a:pPr>
              <a:t>‹#›</a:t>
            </a:fld>
            <a:endParaRPr lang="en-US" altLang="zh-CN"/>
          </a:p>
        </p:txBody>
      </p:sp>
    </p:spTree>
    <p:extLst>
      <p:ext uri="{BB962C8B-B14F-4D97-AF65-F5344CB8AC3E}">
        <p14:creationId xmlns:p14="http://schemas.microsoft.com/office/powerpoint/2010/main" val="3177975722"/>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2AD20139-3C48-4368-B58D-F808291C976A}" type="slidenum">
              <a:rPr lang="en-US" altLang="zh-CN"/>
              <a:pPr>
                <a:defRPr/>
              </a:pPr>
              <a:t>‹#›</a:t>
            </a:fld>
            <a:endParaRPr lang="en-US" altLang="zh-CN"/>
          </a:p>
        </p:txBody>
      </p:sp>
    </p:spTree>
    <p:extLst>
      <p:ext uri="{BB962C8B-B14F-4D97-AF65-F5344CB8AC3E}">
        <p14:creationId xmlns:p14="http://schemas.microsoft.com/office/powerpoint/2010/main" val="1805435409"/>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电机与控制</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AC9F6578-FD22-44ED-B3D9-575864651DB7}"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Lst>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2051"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196"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eaLnBrk="1" hangingPunct="1">
              <a:defRPr sz="1400">
                <a:latin typeface="Arial" charset="0"/>
                <a:ea typeface="宋体" pitchFamily="2" charset="-122"/>
              </a:defRPr>
            </a:lvl1pPr>
          </a:lstStyle>
          <a:p>
            <a:pPr>
              <a:defRPr/>
            </a:pPr>
            <a:endParaRPr lang="en-US" altLang="zh-CN"/>
          </a:p>
        </p:txBody>
      </p:sp>
      <p:sp>
        <p:nvSpPr>
          <p:cNvPr id="8197"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400">
                <a:latin typeface="Arial" charset="0"/>
                <a:ea typeface="宋体" pitchFamily="2" charset="-122"/>
              </a:defRPr>
            </a:lvl1pPr>
          </a:lstStyle>
          <a:p>
            <a:pPr>
              <a:defRPr/>
            </a:pPr>
            <a:endParaRPr lang="en-US" altLang="zh-CN"/>
          </a:p>
        </p:txBody>
      </p:sp>
      <p:sp>
        <p:nvSpPr>
          <p:cNvPr id="8198"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6F3625C1-4C54-4423-9A43-229D55708F6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ransition/>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jpeg"/><Relationship Id="rId1" Type="http://schemas.openxmlformats.org/officeDocument/2006/relationships/slideLayout" Target="../slideLayouts/slideLayout2.xml"/><Relationship Id="rId6" Type="http://schemas.openxmlformats.org/officeDocument/2006/relationships/image" Target="../media/image29.wmf"/><Relationship Id="rId5" Type="http://schemas.openxmlformats.org/officeDocument/2006/relationships/image" Target="../media/image28.wmf"/><Relationship Id="rId4" Type="http://schemas.openxmlformats.org/officeDocument/2006/relationships/image" Target="../media/image27.wmf"/></Relationships>
</file>

<file path=ppt/slides/_rels/slide1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4.wmf"/><Relationship Id="rId3" Type="http://schemas.openxmlformats.org/officeDocument/2006/relationships/image" Target="../media/image25.jpeg"/><Relationship Id="rId7" Type="http://schemas.openxmlformats.org/officeDocument/2006/relationships/image" Target="../media/image31.wmf"/><Relationship Id="rId12" Type="http://schemas.openxmlformats.org/officeDocument/2006/relationships/oleObject" Target="../embeddings/oleObject6.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33.wmf"/><Relationship Id="rId5" Type="http://schemas.openxmlformats.org/officeDocument/2006/relationships/image" Target="../media/image3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32.wmf"/></Relationships>
</file>

<file path=ppt/slides/_rels/slide17.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oleObject" Target="../embeddings/oleObject7.bin"/><Relationship Id="rId7" Type="http://schemas.openxmlformats.org/officeDocument/2006/relationships/oleObject" Target="../embeddings/oleObject9.bin"/><Relationship Id="rId12" Type="http://schemas.openxmlformats.org/officeDocument/2006/relationships/image" Target="../media/image40.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image" Target="../media/image37.wmf"/><Relationship Id="rId11" Type="http://schemas.openxmlformats.org/officeDocument/2006/relationships/oleObject" Target="../embeddings/oleObject11.bin"/><Relationship Id="rId5" Type="http://schemas.openxmlformats.org/officeDocument/2006/relationships/oleObject" Target="../embeddings/oleObject8.bin"/><Relationship Id="rId10" Type="http://schemas.openxmlformats.org/officeDocument/2006/relationships/image" Target="../media/image39.wmf"/><Relationship Id="rId4" Type="http://schemas.openxmlformats.org/officeDocument/2006/relationships/image" Target="../media/image36.wmf"/><Relationship Id="rId9" Type="http://schemas.openxmlformats.org/officeDocument/2006/relationships/oleObject" Target="../embeddings/oleObject10.bin"/></Relationships>
</file>

<file path=ppt/slides/_rels/slide2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oleObject" Target="../embeddings/oleObject12.bin"/><Relationship Id="rId7"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43.wmf"/><Relationship Id="rId5" Type="http://schemas.openxmlformats.org/officeDocument/2006/relationships/oleObject" Target="../embeddings/oleObject13.bin"/><Relationship Id="rId4" Type="http://schemas.openxmlformats.org/officeDocument/2006/relationships/image" Target="../media/image42.wmf"/></Relationships>
</file>

<file path=ppt/slides/_rels/slide23.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notesSlide" Target="../notesSlides/notesSlide4.xml"/><Relationship Id="rId7" Type="http://schemas.openxmlformats.org/officeDocument/2006/relationships/image" Target="../media/image45.wmf"/><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oleObject" Target="../embeddings/oleObject15.bin"/><Relationship Id="rId5" Type="http://schemas.openxmlformats.org/officeDocument/2006/relationships/image" Target="../media/image44.wmf"/><Relationship Id="rId4" Type="http://schemas.openxmlformats.org/officeDocument/2006/relationships/oleObject" Target="../embeddings/oleObject14.bin"/></Relationships>
</file>

<file path=ppt/slides/_rels/slide24.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41.jpeg"/><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47.wmf"/><Relationship Id="rId11" Type="http://schemas.openxmlformats.org/officeDocument/2006/relationships/image" Target="../media/image39.png"/><Relationship Id="rId5" Type="http://schemas.openxmlformats.org/officeDocument/2006/relationships/oleObject" Target="../embeddings/oleObject17.bin"/><Relationship Id="rId10" Type="http://schemas.openxmlformats.org/officeDocument/2006/relationships/image" Target="../media/image38.png"/><Relationship Id="rId4" Type="http://schemas.openxmlformats.org/officeDocument/2006/relationships/image" Target="../media/image46.wmf"/></Relationships>
</file>

<file path=ppt/slides/_rels/slide25.xml.rels><?xml version="1.0" encoding="UTF-8" standalone="yes"?>
<Relationships xmlns="http://schemas.openxmlformats.org/package/2006/relationships"><Relationship Id="rId8" Type="http://schemas.openxmlformats.org/officeDocument/2006/relationships/image" Target="../media/image51.wmf"/><Relationship Id="rId3" Type="http://schemas.openxmlformats.org/officeDocument/2006/relationships/oleObject" Target="../embeddings/oleObject19.bin"/><Relationship Id="rId7" Type="http://schemas.openxmlformats.org/officeDocument/2006/relationships/oleObject" Target="../embeddings/oleObject2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50.wmf"/><Relationship Id="rId5" Type="http://schemas.openxmlformats.org/officeDocument/2006/relationships/oleObject" Target="../embeddings/oleObject20.bin"/><Relationship Id="rId10" Type="http://schemas.openxmlformats.org/officeDocument/2006/relationships/image" Target="../media/image52.wmf"/><Relationship Id="rId4" Type="http://schemas.openxmlformats.org/officeDocument/2006/relationships/image" Target="../media/image49.wmf"/><Relationship Id="rId9" Type="http://schemas.openxmlformats.org/officeDocument/2006/relationships/oleObject" Target="../embeddings/oleObject22.bin"/></Relationships>
</file>

<file path=ppt/slides/_rels/slide26.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23.bin"/><Relationship Id="rId7" Type="http://schemas.openxmlformats.org/officeDocument/2006/relationships/oleObject" Target="../embeddings/oleObject25.bin"/><Relationship Id="rId12" Type="http://schemas.openxmlformats.org/officeDocument/2006/relationships/image" Target="../media/image57.wmf"/><Relationship Id="rId2" Type="http://schemas.openxmlformats.org/officeDocument/2006/relationships/slideLayout" Target="../slideLayouts/slideLayout2.xml"/><Relationship Id="rId1" Type="http://schemas.openxmlformats.org/officeDocument/2006/relationships/vmlDrawing" Target="../drawings/vmlDrawing8.vml"/><Relationship Id="rId6" Type="http://schemas.openxmlformats.org/officeDocument/2006/relationships/image" Target="../media/image54.wmf"/><Relationship Id="rId11" Type="http://schemas.openxmlformats.org/officeDocument/2006/relationships/oleObject" Target="../embeddings/oleObject27.bin"/><Relationship Id="rId5" Type="http://schemas.openxmlformats.org/officeDocument/2006/relationships/oleObject" Target="../embeddings/oleObject24.bin"/><Relationship Id="rId10" Type="http://schemas.openxmlformats.org/officeDocument/2006/relationships/image" Target="../media/image56.wmf"/><Relationship Id="rId4" Type="http://schemas.openxmlformats.org/officeDocument/2006/relationships/image" Target="../media/image53.wmf"/><Relationship Id="rId9" Type="http://schemas.openxmlformats.org/officeDocument/2006/relationships/oleObject" Target="../embeddings/oleObject26.bin"/></Relationships>
</file>

<file path=ppt/slides/_rels/slide27.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notesSlide" Target="../notesSlides/notesSlide5.xml"/><Relationship Id="rId7" Type="http://schemas.openxmlformats.org/officeDocument/2006/relationships/image" Target="../media/image59.wmf"/><Relationship Id="rId2" Type="http://schemas.openxmlformats.org/officeDocument/2006/relationships/slideLayout" Target="../slideLayouts/slideLayout2.xml"/><Relationship Id="rId1" Type="http://schemas.openxmlformats.org/officeDocument/2006/relationships/vmlDrawing" Target="../drawings/vmlDrawing9.vml"/><Relationship Id="rId6" Type="http://schemas.openxmlformats.org/officeDocument/2006/relationships/oleObject" Target="../embeddings/oleObject29.bin"/><Relationship Id="rId5" Type="http://schemas.openxmlformats.org/officeDocument/2006/relationships/image" Target="../media/image58.wmf"/><Relationship Id="rId4" Type="http://schemas.openxmlformats.org/officeDocument/2006/relationships/oleObject" Target="../embeddings/oleObject28.bin"/></Relationships>
</file>

<file path=ppt/slides/_rels/slide2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8" Type="http://schemas.openxmlformats.org/officeDocument/2006/relationships/image" Target="../media/image62.wmf"/><Relationship Id="rId3" Type="http://schemas.openxmlformats.org/officeDocument/2006/relationships/oleObject" Target="../embeddings/oleObject30.bin"/><Relationship Id="rId7" Type="http://schemas.openxmlformats.org/officeDocument/2006/relationships/oleObject" Target="../embeddings/oleObject32.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1.wmf"/><Relationship Id="rId5" Type="http://schemas.openxmlformats.org/officeDocument/2006/relationships/oleObject" Target="../embeddings/oleObject31.bin"/><Relationship Id="rId4" Type="http://schemas.openxmlformats.org/officeDocument/2006/relationships/image" Target="../media/image60.wmf"/><Relationship Id="rId9" Type="http://schemas.openxmlformats.org/officeDocument/2006/relationships/image" Target="../media/image41.jpe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oleObject" Target="../embeddings/oleObject33.bin"/><Relationship Id="rId7" Type="http://schemas.openxmlformats.org/officeDocument/2006/relationships/image" Target="../media/image60.emf"/><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customXml" Target="../ink/ink1.xml"/><Relationship Id="rId5" Type="http://schemas.openxmlformats.org/officeDocument/2006/relationships/image" Target="../media/image41.jpeg"/><Relationship Id="rId4" Type="http://schemas.openxmlformats.org/officeDocument/2006/relationships/image" Target="../media/image63.wmf"/></Relationships>
</file>

<file path=ppt/slides/_rels/slide31.xml.rels><?xml version="1.0" encoding="UTF-8" standalone="yes"?>
<Relationships xmlns="http://schemas.openxmlformats.org/package/2006/relationships"><Relationship Id="rId8" Type="http://schemas.openxmlformats.org/officeDocument/2006/relationships/image" Target="../media/image66.wmf"/><Relationship Id="rId3" Type="http://schemas.openxmlformats.org/officeDocument/2006/relationships/oleObject" Target="../embeddings/oleObject34.bin"/><Relationship Id="rId7" Type="http://schemas.openxmlformats.org/officeDocument/2006/relationships/oleObject" Target="../embeddings/oleObject36.bin"/><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image" Target="../media/image65.wmf"/><Relationship Id="rId5" Type="http://schemas.openxmlformats.org/officeDocument/2006/relationships/oleObject" Target="../embeddings/oleObject35.bin"/><Relationship Id="rId10" Type="http://schemas.openxmlformats.org/officeDocument/2006/relationships/image" Target="../media/image67.wmf"/><Relationship Id="rId4" Type="http://schemas.openxmlformats.org/officeDocument/2006/relationships/image" Target="../media/image64.wmf"/><Relationship Id="rId9" Type="http://schemas.openxmlformats.org/officeDocument/2006/relationships/oleObject" Target="../embeddings/oleObject37.bin"/></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38.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68.wmf"/></Relationships>
</file>

<file path=ppt/slides/_rels/slide33.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70.wmf"/><Relationship Id="rId2" Type="http://schemas.openxmlformats.org/officeDocument/2006/relationships/slideLayout" Target="../slideLayouts/slideLayout2.xml"/><Relationship Id="rId1" Type="http://schemas.openxmlformats.org/officeDocument/2006/relationships/vmlDrawing" Target="../drawings/vmlDrawing14.vml"/><Relationship Id="rId6" Type="http://schemas.openxmlformats.org/officeDocument/2006/relationships/oleObject" Target="../embeddings/oleObject40.bin"/><Relationship Id="rId5" Type="http://schemas.openxmlformats.org/officeDocument/2006/relationships/image" Target="../media/image69.wmf"/><Relationship Id="rId4" Type="http://schemas.openxmlformats.org/officeDocument/2006/relationships/oleObject" Target="../embeddings/oleObject39.bin"/></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43.bin"/><Relationship Id="rId3" Type="http://schemas.openxmlformats.org/officeDocument/2006/relationships/image" Target="../media/image71.jpeg"/><Relationship Id="rId7" Type="http://schemas.openxmlformats.org/officeDocument/2006/relationships/image" Target="../media/image69.wmf"/><Relationship Id="rId12" Type="http://schemas.openxmlformats.org/officeDocument/2006/relationships/image" Target="../media/image74.wmf"/><Relationship Id="rId2" Type="http://schemas.openxmlformats.org/officeDocument/2006/relationships/slideLayout" Target="../slideLayouts/slideLayout12.xml"/><Relationship Id="rId1" Type="http://schemas.openxmlformats.org/officeDocument/2006/relationships/vmlDrawing" Target="../drawings/vmlDrawing15.vml"/><Relationship Id="rId6" Type="http://schemas.openxmlformats.org/officeDocument/2006/relationships/oleObject" Target="../embeddings/oleObject42.bin"/><Relationship Id="rId11" Type="http://schemas.openxmlformats.org/officeDocument/2006/relationships/oleObject" Target="../embeddings/oleObject45.bin"/><Relationship Id="rId5" Type="http://schemas.openxmlformats.org/officeDocument/2006/relationships/image" Target="../media/image72.wmf"/><Relationship Id="rId10" Type="http://schemas.openxmlformats.org/officeDocument/2006/relationships/oleObject" Target="../embeddings/oleObject44.bin"/><Relationship Id="rId4" Type="http://schemas.openxmlformats.org/officeDocument/2006/relationships/oleObject" Target="../embeddings/oleObject41.bin"/><Relationship Id="rId9" Type="http://schemas.openxmlformats.org/officeDocument/2006/relationships/image" Target="../media/image73.wmf"/></Relationships>
</file>

<file path=ppt/slides/_rels/slide35.xml.rels><?xml version="1.0" encoding="UTF-8" standalone="yes"?>
<Relationships xmlns="http://schemas.openxmlformats.org/package/2006/relationships"><Relationship Id="rId8" Type="http://schemas.openxmlformats.org/officeDocument/2006/relationships/image" Target="../media/image76.wmf"/><Relationship Id="rId3" Type="http://schemas.openxmlformats.org/officeDocument/2006/relationships/oleObject" Target="../embeddings/oleObject46.bin"/><Relationship Id="rId7" Type="http://schemas.openxmlformats.org/officeDocument/2006/relationships/oleObject" Target="../embeddings/oleObject48.bin"/><Relationship Id="rId12" Type="http://schemas.openxmlformats.org/officeDocument/2006/relationships/image" Target="../media/image78.wmf"/><Relationship Id="rId2" Type="http://schemas.openxmlformats.org/officeDocument/2006/relationships/slideLayout" Target="../slideLayouts/slideLayout2.xml"/><Relationship Id="rId1" Type="http://schemas.openxmlformats.org/officeDocument/2006/relationships/vmlDrawing" Target="../drawings/vmlDrawing16.vml"/><Relationship Id="rId6" Type="http://schemas.openxmlformats.org/officeDocument/2006/relationships/image" Target="../media/image65.wmf"/><Relationship Id="rId11" Type="http://schemas.openxmlformats.org/officeDocument/2006/relationships/oleObject" Target="../embeddings/oleObject50.bin"/><Relationship Id="rId5" Type="http://schemas.openxmlformats.org/officeDocument/2006/relationships/oleObject" Target="../embeddings/oleObject47.bin"/><Relationship Id="rId10" Type="http://schemas.openxmlformats.org/officeDocument/2006/relationships/image" Target="../media/image77.wmf"/><Relationship Id="rId4" Type="http://schemas.openxmlformats.org/officeDocument/2006/relationships/image" Target="../media/image75.wmf"/><Relationship Id="rId9" Type="http://schemas.openxmlformats.org/officeDocument/2006/relationships/oleObject" Target="../embeddings/oleObject49.bin"/></Relationships>
</file>

<file path=ppt/slides/_rels/slide3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51.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81.wmf"/></Relationships>
</file>

<file path=ppt/slides/_rels/slide39.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40.xml.rels><?xml version="1.0" encoding="UTF-8" standalone="yes"?>
<Relationships xmlns="http://schemas.openxmlformats.org/package/2006/relationships"><Relationship Id="rId8" Type="http://schemas.openxmlformats.org/officeDocument/2006/relationships/image" Target="../media/image85.wmf"/><Relationship Id="rId3" Type="http://schemas.openxmlformats.org/officeDocument/2006/relationships/oleObject" Target="../embeddings/oleObject52.bin"/><Relationship Id="rId7" Type="http://schemas.openxmlformats.org/officeDocument/2006/relationships/oleObject" Target="../embeddings/oleObject54.bin"/><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image" Target="../media/image84.wmf"/><Relationship Id="rId5" Type="http://schemas.openxmlformats.org/officeDocument/2006/relationships/oleObject" Target="../embeddings/oleObject53.bin"/><Relationship Id="rId4" Type="http://schemas.openxmlformats.org/officeDocument/2006/relationships/image" Target="../media/image83.w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87.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image" Target="../media/image86.wmf"/><Relationship Id="rId5" Type="http://schemas.openxmlformats.org/officeDocument/2006/relationships/oleObject" Target="../embeddings/oleObject55.bin"/><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s>
</file>

<file path=ppt/slides/_rels/slide49.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image" Target="../media/image104.png"/><Relationship Id="rId5" Type="http://schemas.openxmlformats.org/officeDocument/2006/relationships/image" Target="../media/image103.jpeg"/><Relationship Id="rId4" Type="http://schemas.openxmlformats.org/officeDocument/2006/relationships/image" Target="../media/image102.w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11.wmf"/><Relationship Id="rId4"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105.wmf"/><Relationship Id="rId7" Type="http://schemas.openxmlformats.org/officeDocument/2006/relationships/image" Target="../media/image109.wmf"/><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08.wmf"/><Relationship Id="rId5" Type="http://schemas.openxmlformats.org/officeDocument/2006/relationships/image" Target="../media/image107.wmf"/><Relationship Id="rId4" Type="http://schemas.openxmlformats.org/officeDocument/2006/relationships/image" Target="../media/image106.wmf"/><Relationship Id="rId9" Type="http://schemas.openxmlformats.org/officeDocument/2006/relationships/image" Target="../media/image103.jpeg"/></Relationships>
</file>

<file path=ppt/slides/_rels/slide5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20.v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wmf"/></Relationships>
</file>

<file path=ppt/slides/_rels/slide5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22.wmf"/></Relationships>
</file>

<file path=ppt/slides/_rels/slide6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5.wmf"/><Relationship Id="rId5" Type="http://schemas.openxmlformats.org/officeDocument/2006/relationships/oleObject" Target="../embeddings/oleObject58.bin"/><Relationship Id="rId4" Type="http://schemas.openxmlformats.org/officeDocument/2006/relationships/image" Target="../media/image127.png"/></Relationships>
</file>

<file path=ppt/slides/_rels/slide6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12.xml"/><Relationship Id="rId1" Type="http://schemas.openxmlformats.org/officeDocument/2006/relationships/vmlDrawing" Target="../drawings/vmlDrawing23.vml"/><Relationship Id="rId6" Type="http://schemas.openxmlformats.org/officeDocument/2006/relationships/image" Target="../media/image134.wmf"/><Relationship Id="rId5" Type="http://schemas.openxmlformats.org/officeDocument/2006/relationships/oleObject" Target="../embeddings/oleObject60.bin"/><Relationship Id="rId4" Type="http://schemas.openxmlformats.org/officeDocument/2006/relationships/image" Target="../media/image133.wmf"/></Relationships>
</file>

<file path=ppt/slides/_rels/slide7.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12.xml"/><Relationship Id="rId1" Type="http://schemas.openxmlformats.org/officeDocument/2006/relationships/vmlDrawing" Target="../drawings/vmlDrawing24.vml"/><Relationship Id="rId6" Type="http://schemas.openxmlformats.org/officeDocument/2006/relationships/image" Target="../media/image136.wmf"/><Relationship Id="rId5" Type="http://schemas.openxmlformats.org/officeDocument/2006/relationships/oleObject" Target="../embeddings/oleObject62.bin"/><Relationship Id="rId4" Type="http://schemas.openxmlformats.org/officeDocument/2006/relationships/image" Target="../media/image135.wmf"/></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2.xml"/><Relationship Id="rId4" Type="http://schemas.openxmlformats.org/officeDocument/2006/relationships/image" Target="../media/image24.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D7AD125-3AA4-40E3-A75B-17B624F0EA26}" type="slidenum">
              <a:rPr lang="en-US" altLang="zh-CN" sz="1400" smtClean="0"/>
              <a:pPr>
                <a:spcBef>
                  <a:spcPct val="0"/>
                </a:spcBef>
                <a:buFontTx/>
                <a:buNone/>
              </a:pPr>
              <a:t>1</a:t>
            </a:fld>
            <a:endParaRPr lang="en-US" altLang="zh-CN" sz="1400"/>
          </a:p>
        </p:txBody>
      </p:sp>
      <p:sp>
        <p:nvSpPr>
          <p:cNvPr id="5123" name="Text Box 28"/>
          <p:cNvSpPr txBox="1">
            <a:spLocks noChangeArrowheads="1"/>
          </p:cNvSpPr>
          <p:nvPr/>
        </p:nvSpPr>
        <p:spPr bwMode="auto">
          <a:xfrm>
            <a:off x="1104261" y="424289"/>
            <a:ext cx="6683240" cy="830997"/>
          </a:xfrm>
          <a:prstGeom prst="rect">
            <a:avLst/>
          </a:prstGeom>
          <a:noFill/>
          <a:ln>
            <a:noFill/>
          </a:ln>
          <a:effectLst>
            <a:prstShdw prst="shdw17" dist="17961" dir="2700000">
              <a:srgbClr val="7A8E99"/>
            </a:prst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4800" b="1" dirty="0" smtClean="0">
                <a:latin typeface="隶书" panose="02010509060101010101" pitchFamily="49" charset="-122"/>
                <a:ea typeface="隶书" panose="02010509060101010101" pitchFamily="49" charset="-122"/>
              </a:rPr>
              <a:t>一、变压器与电执行器</a:t>
            </a:r>
            <a:r>
              <a:rPr kumimoji="1" lang="zh-CN" altLang="zh-CN" sz="4800" b="1" dirty="0" smtClean="0">
                <a:latin typeface="隶书" panose="02010509060101010101" pitchFamily="49" charset="-122"/>
                <a:ea typeface="隶书" panose="02010509060101010101" pitchFamily="49" charset="-122"/>
              </a:rPr>
              <a:t> </a:t>
            </a:r>
            <a:endParaRPr kumimoji="1" lang="zh-CN" altLang="en-US" sz="4800" b="1" dirty="0">
              <a:latin typeface="隶书" panose="02010509060101010101" pitchFamily="49" charset="-122"/>
              <a:ea typeface="隶书" panose="02010509060101010101" pitchFamily="49" charset="-122"/>
            </a:endParaRPr>
          </a:p>
        </p:txBody>
      </p:sp>
      <p:sp>
        <p:nvSpPr>
          <p:cNvPr id="5124" name="Text Box 34"/>
          <p:cNvSpPr txBox="1">
            <a:spLocks noChangeArrowheads="1"/>
          </p:cNvSpPr>
          <p:nvPr/>
        </p:nvSpPr>
        <p:spPr bwMode="auto">
          <a:xfrm>
            <a:off x="541338" y="3357563"/>
            <a:ext cx="54721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kumimoji="1" lang="en-US" altLang="zh-CN" b="1">
                <a:latin typeface="宋体" panose="02010600030101010101" pitchFamily="2" charset="-122"/>
              </a:rPr>
              <a:t>2. </a:t>
            </a:r>
            <a:r>
              <a:rPr kumimoji="1" lang="zh-CN" altLang="en-US" b="1">
                <a:latin typeface="宋体" panose="02010600030101010101" pitchFamily="2" charset="-122"/>
              </a:rPr>
              <a:t>单相变压器</a:t>
            </a:r>
          </a:p>
        </p:txBody>
      </p:sp>
      <p:sp>
        <p:nvSpPr>
          <p:cNvPr id="5125" name="Text Box 35"/>
          <p:cNvSpPr txBox="1">
            <a:spLocks noChangeArrowheads="1"/>
          </p:cNvSpPr>
          <p:nvPr/>
        </p:nvSpPr>
        <p:spPr bwMode="auto">
          <a:xfrm>
            <a:off x="541338" y="4005263"/>
            <a:ext cx="8207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a:latin typeface="宋体" panose="02010600030101010101" pitchFamily="2" charset="-122"/>
              </a:rPr>
              <a:t>3. </a:t>
            </a:r>
            <a:r>
              <a:rPr kumimoji="1" lang="zh-CN" altLang="en-US" b="1">
                <a:latin typeface="宋体" panose="02010600030101010101" pitchFamily="2" charset="-122"/>
                <a:sym typeface="Wingdings 3" panose="05040102010807070707" pitchFamily="18" charset="2"/>
              </a:rPr>
              <a:t>变压器的运行特性</a:t>
            </a:r>
            <a:endParaRPr kumimoji="1" lang="zh-CN" altLang="en-US" b="1">
              <a:latin typeface="宋体" panose="02010600030101010101" pitchFamily="2" charset="-122"/>
            </a:endParaRPr>
          </a:p>
        </p:txBody>
      </p:sp>
      <p:sp>
        <p:nvSpPr>
          <p:cNvPr id="5126" name="Rectangle 36"/>
          <p:cNvSpPr>
            <a:spLocks noChangeArrowheads="1"/>
          </p:cNvSpPr>
          <p:nvPr/>
        </p:nvSpPr>
        <p:spPr bwMode="auto">
          <a:xfrm>
            <a:off x="900113" y="1557338"/>
            <a:ext cx="3049587" cy="641350"/>
          </a:xfrm>
          <a:prstGeom prst="rect">
            <a:avLst/>
          </a:prstGeom>
          <a:solidFill>
            <a:srgbClr val="FF3300"/>
          </a:solidFill>
          <a:ln>
            <a:noFill/>
          </a:ln>
          <a:extLs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chemeClr val="bg1"/>
              </a:buClr>
              <a:buFont typeface="Wingdings" pitchFamily="2" charset="2"/>
              <a:buChar char="l"/>
            </a:pPr>
            <a:r>
              <a:rPr kumimoji="1" lang="en-US" altLang="zh-CN" sz="3600" b="1">
                <a:latin typeface="楷体_GB2312" pitchFamily="49" charset="-122"/>
                <a:ea typeface="楷体_GB2312" pitchFamily="49" charset="-122"/>
                <a:sym typeface="Monotype Sorts" pitchFamily="2" charset="2"/>
              </a:rPr>
              <a:t> </a:t>
            </a:r>
            <a:r>
              <a:rPr kumimoji="1" lang="zh-CN" altLang="en-US" sz="3600" b="1">
                <a:latin typeface="楷体_GB2312" pitchFamily="49" charset="-122"/>
                <a:ea typeface="楷体_GB2312" pitchFamily="49" charset="-122"/>
                <a:sym typeface="Monotype Sorts" pitchFamily="2" charset="2"/>
              </a:rPr>
              <a:t>本章</a:t>
            </a:r>
            <a:r>
              <a:rPr kumimoji="1" lang="zh-CN" altLang="en-US" sz="3600" b="1">
                <a:latin typeface="楷体_GB2312" pitchFamily="49" charset="-122"/>
                <a:ea typeface="楷体_GB2312" pitchFamily="49" charset="-122"/>
              </a:rPr>
              <a:t>重点：</a:t>
            </a:r>
            <a:endParaRPr kumimoji="1" lang="zh-CN" altLang="en-US" b="1">
              <a:latin typeface="楷体_GB2312" pitchFamily="49" charset="-122"/>
              <a:ea typeface="楷体_GB2312" pitchFamily="49" charset="-122"/>
            </a:endParaRPr>
          </a:p>
        </p:txBody>
      </p:sp>
      <p:sp>
        <p:nvSpPr>
          <p:cNvPr id="5127" name="Text Box 37"/>
          <p:cNvSpPr txBox="1">
            <a:spLocks noChangeArrowheads="1"/>
          </p:cNvSpPr>
          <p:nvPr/>
        </p:nvSpPr>
        <p:spPr bwMode="auto">
          <a:xfrm>
            <a:off x="541338" y="2636838"/>
            <a:ext cx="604996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a:latin typeface="宋体" panose="02010600030101010101" pitchFamily="2" charset="-122"/>
              </a:rPr>
              <a:t>1. </a:t>
            </a:r>
            <a:r>
              <a:rPr kumimoji="1" lang="zh-CN" altLang="en-US" b="1">
                <a:latin typeface="宋体" panose="02010600030101010101" pitchFamily="2" charset="-122"/>
              </a:rPr>
              <a:t>变压器的结构与工作原理</a:t>
            </a:r>
          </a:p>
        </p:txBody>
      </p:sp>
      <p:sp>
        <p:nvSpPr>
          <p:cNvPr id="5128" name="Text Box 38"/>
          <p:cNvSpPr txBox="1">
            <a:spLocks noChangeArrowheads="1"/>
          </p:cNvSpPr>
          <p:nvPr/>
        </p:nvSpPr>
        <p:spPr bwMode="auto">
          <a:xfrm>
            <a:off x="541338" y="4652963"/>
            <a:ext cx="60483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a:latin typeface="宋体" panose="02010600030101010101" pitchFamily="2" charset="-122"/>
              </a:rPr>
              <a:t>4. </a:t>
            </a:r>
            <a:r>
              <a:rPr kumimoji="1" lang="zh-CN" altLang="en-US" b="1">
                <a:latin typeface="宋体" panose="02010600030101010101" pitchFamily="2" charset="-122"/>
                <a:sym typeface="Wingdings 3" panose="05040102010807070707" pitchFamily="18" charset="2"/>
              </a:rPr>
              <a:t>三相变压器</a:t>
            </a:r>
            <a:endParaRPr kumimoji="1" lang="zh-CN" altLang="en-US" b="1">
              <a:latin typeface="宋体" panose="02010600030101010101" pitchFamily="2" charset="-122"/>
            </a:endParaRPr>
          </a:p>
        </p:txBody>
      </p:sp>
      <p:sp>
        <p:nvSpPr>
          <p:cNvPr id="5129" name="Text Box 39"/>
          <p:cNvSpPr txBox="1">
            <a:spLocks noChangeArrowheads="1"/>
          </p:cNvSpPr>
          <p:nvPr/>
        </p:nvSpPr>
        <p:spPr bwMode="auto">
          <a:xfrm>
            <a:off x="541338" y="5302250"/>
            <a:ext cx="74168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b="1">
                <a:latin typeface="宋体" panose="02010600030101010101" pitchFamily="2" charset="-122"/>
              </a:rPr>
              <a:t>5. </a:t>
            </a:r>
            <a:r>
              <a:rPr kumimoji="1" lang="zh-CN" altLang="en-US" b="1">
                <a:latin typeface="宋体" panose="02010600030101010101" pitchFamily="2" charset="-122"/>
                <a:sym typeface="Wingdings 3" panose="05040102010807070707" pitchFamily="18" charset="2"/>
              </a:rPr>
              <a:t>变压器的应用</a:t>
            </a:r>
            <a:endParaRPr kumimoji="1" lang="zh-CN" altLang="en-US" b="1">
              <a:latin typeface="宋体" panose="02010600030101010101" pitchFamily="2" charset="-122"/>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38" name="Picture 49" descr="图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5875" y="1071563"/>
            <a:ext cx="5286375" cy="2960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39"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D4D8C3D-E7CD-4173-A2CA-E2F3D0054D76}" type="slidenum">
              <a:rPr lang="en-US" altLang="zh-CN" sz="1400" smtClean="0"/>
              <a:pPr>
                <a:spcBef>
                  <a:spcPct val="0"/>
                </a:spcBef>
                <a:buFontTx/>
                <a:buNone/>
              </a:pPr>
              <a:t>10</a:t>
            </a:fld>
            <a:endParaRPr lang="en-US" altLang="zh-CN" sz="1400"/>
          </a:p>
        </p:txBody>
      </p:sp>
      <p:sp>
        <p:nvSpPr>
          <p:cNvPr id="14340" name="Text Box 4"/>
          <p:cNvSpPr txBox="1">
            <a:spLocks noChangeArrowheads="1"/>
          </p:cNvSpPr>
          <p:nvPr/>
        </p:nvSpPr>
        <p:spPr bwMode="auto">
          <a:xfrm>
            <a:off x="395288" y="142875"/>
            <a:ext cx="4751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3. </a:t>
            </a:r>
            <a:r>
              <a:rPr lang="zh-CN" altLang="en-US" sz="2800" b="1">
                <a:latin typeface="仿宋_GB2312" pitchFamily="49" charset="-122"/>
                <a:ea typeface="仿宋_GB2312" pitchFamily="49" charset="-122"/>
              </a:rPr>
              <a:t>变压器的工作原理</a:t>
            </a:r>
          </a:p>
        </p:txBody>
      </p:sp>
      <p:sp>
        <p:nvSpPr>
          <p:cNvPr id="14341" name="Rectangle 5"/>
          <p:cNvSpPr>
            <a:spLocks noChangeArrowheads="1"/>
          </p:cNvSpPr>
          <p:nvPr/>
        </p:nvSpPr>
        <p:spPr bwMode="auto">
          <a:xfrm>
            <a:off x="179388" y="790575"/>
            <a:ext cx="78597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单相双绕组变压器原理图如下图所示</a:t>
            </a:r>
          </a:p>
        </p:txBody>
      </p:sp>
      <p:sp>
        <p:nvSpPr>
          <p:cNvPr id="14342" name="Rectangle 46"/>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14343" name="Rectangle 50"/>
          <p:cNvSpPr>
            <a:spLocks noChangeArrowheads="1"/>
          </p:cNvSpPr>
          <p:nvPr/>
        </p:nvSpPr>
        <p:spPr bwMode="auto">
          <a:xfrm>
            <a:off x="500063" y="3929063"/>
            <a:ext cx="8072437" cy="270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1800"/>
              </a:spcBef>
              <a:buFontTx/>
              <a:buNone/>
            </a:pPr>
            <a:r>
              <a:rPr lang="zh-CN" altLang="en-US" sz="2800" b="1">
                <a:ea typeface="仿宋_GB2312" pitchFamily="49" charset="-122"/>
                <a:cs typeface="Times New Roman" panose="02020603050405020304" pitchFamily="18" charset="0"/>
              </a:rPr>
              <a:t>两个绕组之间只有磁的耦合，而没有电的联系。</a:t>
            </a:r>
            <a:endParaRPr lang="en-US" altLang="zh-CN" sz="2800" b="1">
              <a:ea typeface="仿宋_GB2312" pitchFamily="49" charset="-122"/>
              <a:cs typeface="Times New Roman" panose="02020603050405020304" pitchFamily="18" charset="0"/>
            </a:endParaRPr>
          </a:p>
          <a:p>
            <a:pPr eaLnBrk="1" hangingPunct="1">
              <a:spcBef>
                <a:spcPts val="1800"/>
              </a:spcBef>
              <a:buFontTx/>
              <a:buNone/>
            </a:pPr>
            <a:r>
              <a:rPr lang="zh-CN" altLang="en-US" sz="2800" b="1">
                <a:ea typeface="仿宋_GB2312" pitchFamily="49" charset="-122"/>
                <a:cs typeface="Times New Roman" panose="02020603050405020304" pitchFamily="18" charset="0"/>
              </a:rPr>
              <a:t>与电源相连的绕组，接受交流电能，称为</a:t>
            </a:r>
            <a:r>
              <a:rPr lang="zh-CN" altLang="en-US" sz="2800" b="1">
                <a:solidFill>
                  <a:srgbClr val="FF0000"/>
                </a:solidFill>
                <a:ea typeface="仿宋_GB2312" pitchFamily="49" charset="-122"/>
                <a:cs typeface="Times New Roman" panose="02020603050405020304" pitchFamily="18" charset="0"/>
              </a:rPr>
              <a:t>一次绕组 </a:t>
            </a:r>
            <a:r>
              <a:rPr lang="en-US" altLang="zh-CN" sz="2800" b="1">
                <a:ea typeface="仿宋_GB2312" pitchFamily="49" charset="-122"/>
                <a:cs typeface="Times New Roman" panose="02020603050405020304" pitchFamily="18" charset="0"/>
              </a:rPr>
              <a:t>(</a:t>
            </a:r>
            <a:r>
              <a:rPr lang="zh-CN" altLang="en-US" sz="2800" b="1">
                <a:ea typeface="仿宋_GB2312" pitchFamily="49" charset="-122"/>
                <a:cs typeface="Times New Roman" panose="02020603050405020304" pitchFamily="18" charset="0"/>
              </a:rPr>
              <a:t>初级绕组、原边绕组</a:t>
            </a:r>
            <a:r>
              <a:rPr lang="en-US" altLang="zh-CN" sz="2800" b="1">
                <a:ea typeface="仿宋_GB2312" pitchFamily="49" charset="-122"/>
                <a:cs typeface="Times New Roman" panose="02020603050405020304" pitchFamily="18" charset="0"/>
              </a:rPr>
              <a:t>)</a:t>
            </a:r>
            <a:r>
              <a:rPr lang="zh-CN" altLang="en-US" sz="2800" b="1">
                <a:ea typeface="仿宋_GB2312" pitchFamily="49" charset="-122"/>
                <a:cs typeface="Times New Roman" panose="02020603050405020304" pitchFamily="18" charset="0"/>
              </a:rPr>
              <a:t>；</a:t>
            </a:r>
            <a:endParaRPr lang="en-US" altLang="zh-CN" sz="2800" b="1">
              <a:ea typeface="仿宋_GB2312" pitchFamily="49" charset="-122"/>
              <a:cs typeface="Times New Roman" panose="02020603050405020304" pitchFamily="18" charset="0"/>
            </a:endParaRPr>
          </a:p>
          <a:p>
            <a:pPr eaLnBrk="1" hangingPunct="1">
              <a:spcBef>
                <a:spcPts val="1800"/>
              </a:spcBef>
              <a:buFontTx/>
              <a:buNone/>
            </a:pPr>
            <a:r>
              <a:rPr lang="zh-CN" altLang="en-US" sz="2800" b="1">
                <a:ea typeface="仿宋_GB2312" pitchFamily="49" charset="-122"/>
                <a:cs typeface="Times New Roman" panose="02020603050405020304" pitchFamily="18" charset="0"/>
              </a:rPr>
              <a:t>与负载相连的绕组，送出交流电能，称为</a:t>
            </a:r>
            <a:r>
              <a:rPr lang="zh-CN" altLang="en-US" sz="2800" b="1">
                <a:solidFill>
                  <a:srgbClr val="FF0000"/>
                </a:solidFill>
                <a:ea typeface="仿宋_GB2312" pitchFamily="49" charset="-122"/>
                <a:cs typeface="Times New Roman" panose="02020603050405020304" pitchFamily="18" charset="0"/>
              </a:rPr>
              <a:t>二次绕组 </a:t>
            </a:r>
            <a:r>
              <a:rPr lang="en-US" altLang="zh-CN" sz="2800" b="1">
                <a:ea typeface="仿宋_GB2312" pitchFamily="49" charset="-122"/>
                <a:cs typeface="Times New Roman" panose="02020603050405020304" pitchFamily="18" charset="0"/>
              </a:rPr>
              <a:t>(</a:t>
            </a:r>
            <a:r>
              <a:rPr lang="zh-CN" altLang="en-US" sz="2800" b="1">
                <a:ea typeface="仿宋_GB2312" pitchFamily="49" charset="-122"/>
                <a:cs typeface="Times New Roman" panose="02020603050405020304" pitchFamily="18" charset="0"/>
              </a:rPr>
              <a:t>次级绕组、副边绕组</a:t>
            </a:r>
            <a:r>
              <a:rPr lang="en-US" altLang="zh-CN" sz="2800" b="1">
                <a:ea typeface="仿宋_GB2312" pitchFamily="49" charset="-122"/>
                <a:cs typeface="Times New Roman" panose="02020603050405020304" pitchFamily="18" charset="0"/>
              </a:rPr>
              <a:t>)</a:t>
            </a:r>
            <a:r>
              <a:rPr lang="zh-CN" altLang="en-US" sz="2800" b="1">
                <a:ea typeface="仿宋_GB2312" pitchFamily="49" charset="-122"/>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465482B-74AD-48F9-9F27-27FE235513F7}" type="slidenum">
              <a:rPr lang="en-US" altLang="zh-CN" sz="1400" smtClean="0"/>
              <a:pPr>
                <a:spcBef>
                  <a:spcPct val="0"/>
                </a:spcBef>
                <a:buFontTx/>
                <a:buNone/>
              </a:pPr>
              <a:t>11</a:t>
            </a:fld>
            <a:endParaRPr lang="en-US" altLang="zh-CN" sz="1400"/>
          </a:p>
        </p:txBody>
      </p:sp>
      <p:pic>
        <p:nvPicPr>
          <p:cNvPr id="15363" name="Picture 4" descr="图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57313" y="188913"/>
            <a:ext cx="6169025" cy="345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91"/>
          <p:cNvGrpSpPr>
            <a:grpSpLocks noGrp="1" noRot="1"/>
          </p:cNvGrpSpPr>
          <p:nvPr/>
        </p:nvGrpSpPr>
        <p:grpSpPr bwMode="auto">
          <a:xfrm>
            <a:off x="1187450" y="4071939"/>
            <a:ext cx="6794500" cy="1981201"/>
            <a:chOff x="748" y="2565"/>
            <a:chExt cx="4280" cy="1248"/>
          </a:xfrm>
          <a:solidFill>
            <a:schemeClr val="bg1"/>
          </a:solidFill>
        </p:grpSpPr>
        <p:sp>
          <p:nvSpPr>
            <p:cNvPr id="32773" name="Rectangle 20"/>
            <p:cNvSpPr>
              <a:spLocks noChangeArrowheads="1"/>
            </p:cNvSpPr>
            <p:nvPr/>
          </p:nvSpPr>
          <p:spPr bwMode="auto">
            <a:xfrm>
              <a:off x="4205" y="3398"/>
              <a:ext cx="823"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en-US" altLang="zh-CN" sz="2800" b="1">
                  <a:latin typeface="Arial" charset="0"/>
                </a:rPr>
                <a:t>i</a:t>
              </a:r>
              <a:r>
                <a:rPr lang="en-US" altLang="zh-CN" sz="1800" b="1">
                  <a:latin typeface="Arial" charset="0"/>
                </a:rPr>
                <a:t>2</a:t>
              </a:r>
            </a:p>
          </p:txBody>
        </p:sp>
        <p:sp>
          <p:nvSpPr>
            <p:cNvPr id="32774" name="Rectangle 19"/>
            <p:cNvSpPr>
              <a:spLocks noChangeArrowheads="1"/>
            </p:cNvSpPr>
            <p:nvPr/>
          </p:nvSpPr>
          <p:spPr bwMode="auto">
            <a:xfrm>
              <a:off x="3283" y="3398"/>
              <a:ext cx="922"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en-US" altLang="zh-CN" sz="2800" b="1" dirty="0">
                  <a:latin typeface="Arial" charset="0"/>
                </a:rPr>
                <a:t>e</a:t>
              </a:r>
              <a:r>
                <a:rPr lang="en-US" altLang="zh-CN" sz="1800" b="1" dirty="0">
                  <a:latin typeface="Arial" charset="0"/>
                </a:rPr>
                <a:t>2</a:t>
              </a:r>
            </a:p>
          </p:txBody>
        </p:sp>
        <p:sp>
          <p:nvSpPr>
            <p:cNvPr id="32775" name="Rectangle 18"/>
            <p:cNvSpPr>
              <a:spLocks noChangeArrowheads="1"/>
            </p:cNvSpPr>
            <p:nvPr/>
          </p:nvSpPr>
          <p:spPr bwMode="auto">
            <a:xfrm>
              <a:off x="2438" y="3398"/>
              <a:ext cx="845"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en-US" altLang="zh-CN" sz="2800" b="1">
                  <a:latin typeface="Arial" charset="0"/>
                </a:rPr>
                <a:t>u</a:t>
              </a:r>
              <a:r>
                <a:rPr lang="en-US" altLang="zh-CN" sz="1800" b="1">
                  <a:latin typeface="Arial" charset="0"/>
                </a:rPr>
                <a:t>2</a:t>
              </a:r>
            </a:p>
          </p:txBody>
        </p:sp>
        <p:sp>
          <p:nvSpPr>
            <p:cNvPr id="32776" name="Rectangle 17"/>
            <p:cNvSpPr>
              <a:spLocks noChangeArrowheads="1"/>
            </p:cNvSpPr>
            <p:nvPr/>
          </p:nvSpPr>
          <p:spPr bwMode="auto">
            <a:xfrm>
              <a:off x="1565" y="3398"/>
              <a:ext cx="873"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en-US" altLang="zh-CN" sz="2800" b="1">
                  <a:latin typeface="Arial" charset="0"/>
                </a:rPr>
                <a:t>N</a:t>
              </a:r>
              <a:r>
                <a:rPr lang="en-US" altLang="zh-CN" sz="1800" b="1">
                  <a:latin typeface="Arial" charset="0"/>
                </a:rPr>
                <a:t>2</a:t>
              </a:r>
            </a:p>
          </p:txBody>
        </p:sp>
        <p:sp>
          <p:nvSpPr>
            <p:cNvPr id="32777" name="Rectangle 16"/>
            <p:cNvSpPr>
              <a:spLocks noChangeArrowheads="1"/>
            </p:cNvSpPr>
            <p:nvPr/>
          </p:nvSpPr>
          <p:spPr bwMode="auto">
            <a:xfrm>
              <a:off x="748" y="3398"/>
              <a:ext cx="817"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zh-CN" altLang="en-US" sz="2800" b="1">
                  <a:latin typeface="Arial" charset="0"/>
                </a:rPr>
                <a:t>副边</a:t>
              </a:r>
            </a:p>
          </p:txBody>
        </p:sp>
        <p:sp>
          <p:nvSpPr>
            <p:cNvPr id="32778" name="Rectangle 15"/>
            <p:cNvSpPr>
              <a:spLocks noChangeArrowheads="1"/>
            </p:cNvSpPr>
            <p:nvPr/>
          </p:nvSpPr>
          <p:spPr bwMode="auto">
            <a:xfrm>
              <a:off x="4205" y="2983"/>
              <a:ext cx="823"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en-US" altLang="zh-CN" sz="2800" b="1">
                  <a:latin typeface="Arial" charset="0"/>
                </a:rPr>
                <a:t>i</a:t>
              </a:r>
              <a:r>
                <a:rPr lang="en-US" altLang="zh-CN" sz="1800" b="1">
                  <a:latin typeface="Arial" charset="0"/>
                </a:rPr>
                <a:t>1</a:t>
              </a:r>
            </a:p>
          </p:txBody>
        </p:sp>
        <p:sp>
          <p:nvSpPr>
            <p:cNvPr id="32779" name="Rectangle 14"/>
            <p:cNvSpPr>
              <a:spLocks noChangeArrowheads="1"/>
            </p:cNvSpPr>
            <p:nvPr/>
          </p:nvSpPr>
          <p:spPr bwMode="auto">
            <a:xfrm>
              <a:off x="3283" y="2983"/>
              <a:ext cx="922"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en-US" altLang="zh-CN" sz="2800" b="1">
                  <a:latin typeface="Arial" charset="0"/>
                </a:rPr>
                <a:t>e</a:t>
              </a:r>
              <a:r>
                <a:rPr lang="en-US" altLang="zh-CN" sz="1800" b="1">
                  <a:latin typeface="Arial" charset="0"/>
                </a:rPr>
                <a:t>1</a:t>
              </a:r>
            </a:p>
          </p:txBody>
        </p:sp>
        <p:sp>
          <p:nvSpPr>
            <p:cNvPr id="32780" name="Rectangle 13"/>
            <p:cNvSpPr>
              <a:spLocks noChangeArrowheads="1"/>
            </p:cNvSpPr>
            <p:nvPr/>
          </p:nvSpPr>
          <p:spPr bwMode="auto">
            <a:xfrm>
              <a:off x="2438" y="2983"/>
              <a:ext cx="845"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en-US" altLang="zh-CN" sz="2800" b="1">
                  <a:latin typeface="Arial" charset="0"/>
                </a:rPr>
                <a:t>u</a:t>
              </a:r>
              <a:r>
                <a:rPr lang="en-US" altLang="zh-CN" sz="1800" b="1">
                  <a:latin typeface="Arial" charset="0"/>
                </a:rPr>
                <a:t>1</a:t>
              </a:r>
            </a:p>
          </p:txBody>
        </p:sp>
        <p:sp>
          <p:nvSpPr>
            <p:cNvPr id="32781" name="Rectangle 12"/>
            <p:cNvSpPr>
              <a:spLocks noChangeArrowheads="1"/>
            </p:cNvSpPr>
            <p:nvPr/>
          </p:nvSpPr>
          <p:spPr bwMode="auto">
            <a:xfrm>
              <a:off x="1565" y="2983"/>
              <a:ext cx="873"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en-US" altLang="zh-CN" sz="2800" b="1">
                  <a:latin typeface="Arial" charset="0"/>
                </a:rPr>
                <a:t>N</a:t>
              </a:r>
              <a:r>
                <a:rPr lang="en-US" altLang="zh-CN" sz="1800" b="1">
                  <a:latin typeface="Arial" charset="0"/>
                </a:rPr>
                <a:t>1</a:t>
              </a:r>
            </a:p>
          </p:txBody>
        </p:sp>
        <p:sp>
          <p:nvSpPr>
            <p:cNvPr id="32782" name="Rectangle 11"/>
            <p:cNvSpPr>
              <a:spLocks noChangeArrowheads="1"/>
            </p:cNvSpPr>
            <p:nvPr/>
          </p:nvSpPr>
          <p:spPr bwMode="auto">
            <a:xfrm>
              <a:off x="748" y="2983"/>
              <a:ext cx="817"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zh-CN" altLang="en-US" sz="2800" b="1">
                  <a:latin typeface="Arial" charset="0"/>
                </a:rPr>
                <a:t>原边</a:t>
              </a:r>
            </a:p>
          </p:txBody>
        </p:sp>
        <p:sp>
          <p:nvSpPr>
            <p:cNvPr id="32783" name="Rectangle 10"/>
            <p:cNvSpPr>
              <a:spLocks noChangeArrowheads="1"/>
            </p:cNvSpPr>
            <p:nvPr/>
          </p:nvSpPr>
          <p:spPr bwMode="auto">
            <a:xfrm>
              <a:off x="4205" y="2568"/>
              <a:ext cx="823"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zh-CN" altLang="en-US" sz="2800" b="1" dirty="0">
                  <a:latin typeface="Arial" charset="0"/>
                </a:rPr>
                <a:t>电流</a:t>
              </a:r>
            </a:p>
          </p:txBody>
        </p:sp>
        <p:sp>
          <p:nvSpPr>
            <p:cNvPr id="32784" name="Rectangle 9"/>
            <p:cNvSpPr>
              <a:spLocks noChangeArrowheads="1"/>
            </p:cNvSpPr>
            <p:nvPr/>
          </p:nvSpPr>
          <p:spPr bwMode="auto">
            <a:xfrm>
              <a:off x="3240" y="2568"/>
              <a:ext cx="1082" cy="330"/>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zh-CN" altLang="en-US" sz="2800" b="1" dirty="0">
                  <a:latin typeface="Arial" charset="0"/>
                </a:rPr>
                <a:t>电动势</a:t>
              </a:r>
            </a:p>
          </p:txBody>
        </p:sp>
        <p:sp>
          <p:nvSpPr>
            <p:cNvPr id="32785" name="Rectangle 8"/>
            <p:cNvSpPr>
              <a:spLocks noChangeArrowheads="1"/>
            </p:cNvSpPr>
            <p:nvPr/>
          </p:nvSpPr>
          <p:spPr bwMode="auto">
            <a:xfrm>
              <a:off x="2438" y="2568"/>
              <a:ext cx="845"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zh-CN" altLang="en-US" sz="2800" b="1">
                  <a:latin typeface="Arial" charset="0"/>
                </a:rPr>
                <a:t>电压</a:t>
              </a:r>
            </a:p>
          </p:txBody>
        </p:sp>
        <p:sp>
          <p:nvSpPr>
            <p:cNvPr id="32786" name="Rectangle 7"/>
            <p:cNvSpPr>
              <a:spLocks noChangeArrowheads="1"/>
            </p:cNvSpPr>
            <p:nvPr/>
          </p:nvSpPr>
          <p:spPr bwMode="auto">
            <a:xfrm>
              <a:off x="1565" y="2568"/>
              <a:ext cx="873"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r>
                <a:rPr lang="zh-CN" altLang="en-US" sz="2800" b="1" dirty="0">
                  <a:latin typeface="Arial" charset="0"/>
                </a:rPr>
                <a:t>匝数</a:t>
              </a:r>
            </a:p>
          </p:txBody>
        </p:sp>
        <p:sp>
          <p:nvSpPr>
            <p:cNvPr id="32787" name="Rectangle 6"/>
            <p:cNvSpPr>
              <a:spLocks noChangeArrowheads="1"/>
            </p:cNvSpPr>
            <p:nvPr/>
          </p:nvSpPr>
          <p:spPr bwMode="auto">
            <a:xfrm>
              <a:off x="765" y="2565"/>
              <a:ext cx="817" cy="327"/>
            </a:xfrm>
            <a:prstGeom prst="rect">
              <a:avLst/>
            </a:prstGeom>
            <a:grpFill/>
            <a:ln w="9525" algn="ctr">
              <a:noFill/>
              <a:miter lim="800000"/>
              <a:headEnd/>
              <a:tailEnd/>
            </a:ln>
          </p:spPr>
          <p:txBody>
            <a:bodyPr lIns="198000" rIns="198000">
              <a:spAutoFit/>
            </a:bodyPr>
            <a:lstStyle/>
            <a:p>
              <a:pPr algn="ctr" eaLnBrk="1" hangingPunct="1">
                <a:spcBef>
                  <a:spcPct val="20000"/>
                </a:spcBef>
                <a:defRPr/>
              </a:pPr>
              <a:endParaRPr lang="zh-CN" altLang="zh-CN" sz="2800" b="1">
                <a:latin typeface="Arial" charset="0"/>
              </a:endParaRPr>
            </a:p>
          </p:txBody>
        </p:sp>
        <p:sp>
          <p:nvSpPr>
            <p:cNvPr id="32788" name="Line 21"/>
            <p:cNvSpPr>
              <a:spLocks noChangeShapeType="1"/>
            </p:cNvSpPr>
            <p:nvPr/>
          </p:nvSpPr>
          <p:spPr bwMode="auto">
            <a:xfrm>
              <a:off x="748" y="2568"/>
              <a:ext cx="817" cy="0"/>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89" name="Line 24"/>
            <p:cNvSpPr>
              <a:spLocks noChangeShapeType="1"/>
            </p:cNvSpPr>
            <p:nvPr/>
          </p:nvSpPr>
          <p:spPr bwMode="auto">
            <a:xfrm>
              <a:off x="748" y="3813"/>
              <a:ext cx="817" cy="0"/>
            </a:xfrm>
            <a:prstGeom prst="line">
              <a:avLst/>
            </a:prstGeom>
            <a:grpFill/>
            <a:ln w="9525">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0" name="Line 25"/>
            <p:cNvSpPr>
              <a:spLocks noChangeShapeType="1"/>
            </p:cNvSpPr>
            <p:nvPr/>
          </p:nvSpPr>
          <p:spPr bwMode="auto">
            <a:xfrm>
              <a:off x="748" y="2568"/>
              <a:ext cx="0" cy="415"/>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1" name="Line 30"/>
            <p:cNvSpPr>
              <a:spLocks noChangeShapeType="1"/>
            </p:cNvSpPr>
            <p:nvPr/>
          </p:nvSpPr>
          <p:spPr bwMode="auto">
            <a:xfrm>
              <a:off x="5028" y="2568"/>
              <a:ext cx="0" cy="415"/>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2" name="Line 55"/>
            <p:cNvSpPr>
              <a:spLocks noChangeShapeType="1"/>
            </p:cNvSpPr>
            <p:nvPr/>
          </p:nvSpPr>
          <p:spPr bwMode="auto">
            <a:xfrm>
              <a:off x="1565" y="3813"/>
              <a:ext cx="873" cy="0"/>
            </a:xfrm>
            <a:prstGeom prst="line">
              <a:avLst/>
            </a:prstGeom>
            <a:grpFill/>
            <a:ln w="9525">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3" name="Line 57"/>
            <p:cNvSpPr>
              <a:spLocks noChangeShapeType="1"/>
            </p:cNvSpPr>
            <p:nvPr/>
          </p:nvSpPr>
          <p:spPr bwMode="auto">
            <a:xfrm>
              <a:off x="2438" y="3813"/>
              <a:ext cx="845" cy="0"/>
            </a:xfrm>
            <a:prstGeom prst="line">
              <a:avLst/>
            </a:prstGeom>
            <a:grpFill/>
            <a:ln w="9525">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4" name="Line 59"/>
            <p:cNvSpPr>
              <a:spLocks noChangeShapeType="1"/>
            </p:cNvSpPr>
            <p:nvPr/>
          </p:nvSpPr>
          <p:spPr bwMode="auto">
            <a:xfrm>
              <a:off x="3283" y="3813"/>
              <a:ext cx="922" cy="0"/>
            </a:xfrm>
            <a:prstGeom prst="line">
              <a:avLst/>
            </a:prstGeom>
            <a:grpFill/>
            <a:ln w="9525">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5" name="Line 61"/>
            <p:cNvSpPr>
              <a:spLocks noChangeShapeType="1"/>
            </p:cNvSpPr>
            <p:nvPr/>
          </p:nvSpPr>
          <p:spPr bwMode="auto">
            <a:xfrm>
              <a:off x="4205" y="3813"/>
              <a:ext cx="823" cy="0"/>
            </a:xfrm>
            <a:prstGeom prst="line">
              <a:avLst/>
            </a:prstGeom>
            <a:grpFill/>
            <a:ln w="9525">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6" name="Line 67"/>
            <p:cNvSpPr>
              <a:spLocks noChangeShapeType="1"/>
            </p:cNvSpPr>
            <p:nvPr/>
          </p:nvSpPr>
          <p:spPr bwMode="auto">
            <a:xfrm>
              <a:off x="1565" y="2568"/>
              <a:ext cx="873" cy="0"/>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7" name="Line 68"/>
            <p:cNvSpPr>
              <a:spLocks noChangeShapeType="1"/>
            </p:cNvSpPr>
            <p:nvPr/>
          </p:nvSpPr>
          <p:spPr bwMode="auto">
            <a:xfrm>
              <a:off x="748" y="2983"/>
              <a:ext cx="0" cy="415"/>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8" name="Line 69"/>
            <p:cNvSpPr>
              <a:spLocks noChangeShapeType="1"/>
            </p:cNvSpPr>
            <p:nvPr/>
          </p:nvSpPr>
          <p:spPr bwMode="auto">
            <a:xfrm>
              <a:off x="2438" y="2568"/>
              <a:ext cx="845" cy="0"/>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799" name="Line 71"/>
            <p:cNvSpPr>
              <a:spLocks noChangeShapeType="1"/>
            </p:cNvSpPr>
            <p:nvPr/>
          </p:nvSpPr>
          <p:spPr bwMode="auto">
            <a:xfrm>
              <a:off x="3283" y="2568"/>
              <a:ext cx="922" cy="0"/>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800" name="Line 73"/>
            <p:cNvSpPr>
              <a:spLocks noChangeShapeType="1"/>
            </p:cNvSpPr>
            <p:nvPr/>
          </p:nvSpPr>
          <p:spPr bwMode="auto">
            <a:xfrm>
              <a:off x="4205" y="2568"/>
              <a:ext cx="823" cy="0"/>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801" name="Line 76"/>
            <p:cNvSpPr>
              <a:spLocks noChangeShapeType="1"/>
            </p:cNvSpPr>
            <p:nvPr/>
          </p:nvSpPr>
          <p:spPr bwMode="auto">
            <a:xfrm>
              <a:off x="5028" y="2983"/>
              <a:ext cx="0" cy="415"/>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802" name="Line 78"/>
            <p:cNvSpPr>
              <a:spLocks noChangeShapeType="1"/>
            </p:cNvSpPr>
            <p:nvPr/>
          </p:nvSpPr>
          <p:spPr bwMode="auto">
            <a:xfrm>
              <a:off x="748" y="3398"/>
              <a:ext cx="0" cy="415"/>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sp>
          <p:nvSpPr>
            <p:cNvPr id="32803" name="Line 86"/>
            <p:cNvSpPr>
              <a:spLocks noChangeShapeType="1"/>
            </p:cNvSpPr>
            <p:nvPr/>
          </p:nvSpPr>
          <p:spPr bwMode="auto">
            <a:xfrm>
              <a:off x="5028" y="3398"/>
              <a:ext cx="0" cy="415"/>
            </a:xfrm>
            <a:prstGeom prst="line">
              <a:avLst/>
            </a:prstGeom>
            <a:grpFill/>
            <a:ln w="12700">
              <a:noFill/>
              <a:round/>
              <a:headEnd/>
              <a:tailEnd/>
            </a:ln>
          </p:spPr>
          <p:txBody>
            <a:bodyPr lIns="198000" rIns="198000">
              <a:spAutoFit/>
            </a:bodyPr>
            <a:lstStyle/>
            <a:p>
              <a:pPr algn="just" eaLnBrk="1" hangingPunct="1">
                <a:defRPr/>
              </a:pPr>
              <a:endParaRPr lang="zh-CN" altLang="en-US" b="1">
                <a:latin typeface="Arial" charset="0"/>
              </a:endParaRPr>
            </a:p>
          </p:txBody>
        </p:sp>
      </p:grpSp>
    </p:spTree>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1C147B2-5626-4A18-AA16-5B99A99A0ADD}" type="slidenum">
              <a:rPr lang="en-US" altLang="zh-CN" sz="1400" smtClean="0"/>
              <a:pPr>
                <a:spcBef>
                  <a:spcPct val="0"/>
                </a:spcBef>
                <a:buFontTx/>
                <a:buNone/>
              </a:pPr>
              <a:t>12</a:t>
            </a:fld>
            <a:endParaRPr lang="en-US" altLang="zh-CN" sz="1400"/>
          </a:p>
        </p:txBody>
      </p:sp>
      <p:pic>
        <p:nvPicPr>
          <p:cNvPr id="16387" name="Picture 4" descr="图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736" y="332656"/>
            <a:ext cx="4297660" cy="2406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8" name="Rectangle 5"/>
          <p:cNvSpPr>
            <a:spLocks noChangeArrowheads="1"/>
          </p:cNvSpPr>
          <p:nvPr/>
        </p:nvSpPr>
        <p:spPr bwMode="auto">
          <a:xfrm>
            <a:off x="428625" y="2627094"/>
            <a:ext cx="8286750" cy="3754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1200"/>
              </a:spcBef>
              <a:buFontTx/>
              <a:buNone/>
            </a:pPr>
            <a:r>
              <a:rPr lang="zh-CN" altLang="en-US" sz="2200" b="1" dirty="0">
                <a:ea typeface="仿宋_GB2312" pitchFamily="49" charset="-122"/>
                <a:cs typeface="Times New Roman" panose="02020603050405020304" pitchFamily="18" charset="0"/>
              </a:rPr>
              <a:t>当一次绕组接入交流电压</a:t>
            </a:r>
            <a:r>
              <a:rPr lang="en-US" altLang="zh-CN" sz="2200" b="1" dirty="0" err="1">
                <a:ea typeface="仿宋_GB2312" pitchFamily="49" charset="-122"/>
                <a:cs typeface="Times New Roman" panose="02020603050405020304" pitchFamily="18" charset="0"/>
              </a:rPr>
              <a:t>u</a:t>
            </a:r>
            <a:r>
              <a:rPr lang="en-US" altLang="zh-CN" sz="2200" b="1" baseline="-25000" dirty="0" err="1">
                <a:ea typeface="仿宋_GB2312" pitchFamily="49" charset="-122"/>
                <a:cs typeface="Times New Roman" panose="02020603050405020304" pitchFamily="18" charset="0"/>
              </a:rPr>
              <a:t>1</a:t>
            </a:r>
            <a:r>
              <a:rPr lang="zh-CN" altLang="en-US" sz="2200" b="1" dirty="0">
                <a:ea typeface="仿宋_GB2312" pitchFamily="49" charset="-122"/>
                <a:cs typeface="Times New Roman" panose="02020603050405020304" pitchFamily="18" charset="0"/>
              </a:rPr>
              <a:t>时，一次绕组中便有交流电流</a:t>
            </a:r>
            <a:r>
              <a:rPr lang="en-US" altLang="zh-CN" sz="2200" b="1" dirty="0" err="1">
                <a:ea typeface="仿宋_GB2312" pitchFamily="49" charset="-122"/>
                <a:cs typeface="Times New Roman" panose="02020603050405020304" pitchFamily="18" charset="0"/>
              </a:rPr>
              <a:t>i</a:t>
            </a:r>
            <a:r>
              <a:rPr lang="en-US" altLang="zh-CN" sz="2200" b="1" baseline="-25000" dirty="0" err="1">
                <a:ea typeface="仿宋_GB2312" pitchFamily="49" charset="-122"/>
                <a:cs typeface="Times New Roman" panose="02020603050405020304" pitchFamily="18" charset="0"/>
              </a:rPr>
              <a:t>1</a:t>
            </a:r>
            <a:r>
              <a:rPr lang="zh-CN" altLang="en-US" sz="2200" b="1" dirty="0">
                <a:ea typeface="仿宋_GB2312" pitchFamily="49" charset="-122"/>
                <a:cs typeface="Times New Roman" panose="02020603050405020304" pitchFamily="18" charset="0"/>
              </a:rPr>
              <a:t>通过，并在磁动势作用下产生交变磁通。</a:t>
            </a:r>
            <a:endParaRPr lang="en-US" altLang="zh-CN" sz="2200" b="1" dirty="0">
              <a:ea typeface="仿宋_GB2312" pitchFamily="49" charset="-122"/>
              <a:cs typeface="Times New Roman" panose="02020603050405020304" pitchFamily="18" charset="0"/>
            </a:endParaRPr>
          </a:p>
          <a:p>
            <a:pPr eaLnBrk="1" hangingPunct="1">
              <a:spcBef>
                <a:spcPts val="1200"/>
              </a:spcBef>
              <a:buFontTx/>
              <a:buNone/>
            </a:pPr>
            <a:r>
              <a:rPr lang="zh-CN" altLang="en-US" sz="2200" b="1" dirty="0">
                <a:ea typeface="仿宋_GB2312" pitchFamily="49" charset="-122"/>
                <a:cs typeface="Times New Roman" panose="02020603050405020304" pitchFamily="18" charset="0"/>
              </a:rPr>
              <a:t>磁通的绝大部分通过铁心而闭合，称</a:t>
            </a:r>
            <a:r>
              <a:rPr lang="zh-CN" altLang="en-US" sz="2200" b="1" dirty="0">
                <a:solidFill>
                  <a:srgbClr val="FF0000"/>
                </a:solidFill>
                <a:ea typeface="仿宋_GB2312" pitchFamily="49" charset="-122"/>
                <a:cs typeface="Times New Roman" panose="02020603050405020304" pitchFamily="18" charset="0"/>
              </a:rPr>
              <a:t>为主磁通</a:t>
            </a:r>
            <a:r>
              <a:rPr lang="zh-CN" altLang="en-US" sz="2200" b="1" dirty="0">
                <a:ea typeface="仿宋_GB2312" pitchFamily="49" charset="-122"/>
                <a:cs typeface="Times New Roman" panose="02020603050405020304" pitchFamily="18" charset="0"/>
              </a:rPr>
              <a:t>。</a:t>
            </a:r>
            <a:endParaRPr lang="en-US" altLang="zh-CN" sz="2200" b="1" dirty="0">
              <a:ea typeface="仿宋_GB2312" pitchFamily="49" charset="-122"/>
              <a:cs typeface="Times New Roman" panose="02020603050405020304" pitchFamily="18" charset="0"/>
            </a:endParaRPr>
          </a:p>
          <a:p>
            <a:pPr eaLnBrk="1" hangingPunct="1">
              <a:spcBef>
                <a:spcPts val="1200"/>
              </a:spcBef>
              <a:buFontTx/>
              <a:buNone/>
            </a:pPr>
            <a:r>
              <a:rPr lang="zh-CN" altLang="en-US" sz="2200" b="1" dirty="0">
                <a:ea typeface="仿宋_GB2312" pitchFamily="49" charset="-122"/>
                <a:cs typeface="Times New Roman" panose="02020603050405020304" pitchFamily="18" charset="0"/>
              </a:rPr>
              <a:t>由于主磁通同时与一、二次绕组相交链，因此当主磁通交变时，同时在一次绕组、二次绕组中产生</a:t>
            </a:r>
            <a:r>
              <a:rPr lang="zh-CN" altLang="en-US" sz="2200" b="1" dirty="0">
                <a:solidFill>
                  <a:srgbClr val="FF0000"/>
                </a:solidFill>
                <a:ea typeface="仿宋_GB2312" pitchFamily="49" charset="-122"/>
                <a:cs typeface="Times New Roman" panose="02020603050405020304" pitchFamily="18" charset="0"/>
              </a:rPr>
              <a:t>感应电动势</a:t>
            </a:r>
            <a:r>
              <a:rPr lang="en-US" altLang="zh-CN" sz="2200" b="1" dirty="0" err="1">
                <a:ea typeface="仿宋_GB2312" pitchFamily="49" charset="-122"/>
                <a:cs typeface="Times New Roman" panose="02020603050405020304" pitchFamily="18" charset="0"/>
              </a:rPr>
              <a:t>e</a:t>
            </a:r>
            <a:r>
              <a:rPr lang="en-US" altLang="zh-CN" sz="2200" b="1" baseline="-25000" dirty="0" err="1">
                <a:ea typeface="仿宋_GB2312" pitchFamily="49" charset="-122"/>
                <a:cs typeface="Times New Roman" panose="02020603050405020304" pitchFamily="18" charset="0"/>
              </a:rPr>
              <a:t>1</a:t>
            </a:r>
            <a:r>
              <a:rPr lang="zh-CN" altLang="en-US" sz="2200" b="1" dirty="0">
                <a:ea typeface="仿宋_GB2312" pitchFamily="49" charset="-122"/>
                <a:cs typeface="Times New Roman" panose="02020603050405020304" pitchFamily="18" charset="0"/>
              </a:rPr>
              <a:t>、</a:t>
            </a:r>
            <a:r>
              <a:rPr lang="en-US" altLang="zh-CN" sz="2200" b="1" dirty="0" err="1">
                <a:ea typeface="仿宋_GB2312" pitchFamily="49" charset="-122"/>
                <a:cs typeface="Times New Roman" panose="02020603050405020304" pitchFamily="18" charset="0"/>
              </a:rPr>
              <a:t>e</a:t>
            </a:r>
            <a:r>
              <a:rPr lang="en-US" altLang="zh-CN" sz="2200" b="1" baseline="-25000" dirty="0" err="1">
                <a:ea typeface="仿宋_GB2312" pitchFamily="49" charset="-122"/>
                <a:cs typeface="Times New Roman" panose="02020603050405020304" pitchFamily="18" charset="0"/>
              </a:rPr>
              <a:t>2</a:t>
            </a:r>
            <a:r>
              <a:rPr lang="zh-CN" altLang="en-US" sz="2200" b="1" dirty="0">
                <a:ea typeface="仿宋_GB2312" pitchFamily="49" charset="-122"/>
                <a:cs typeface="Times New Roman" panose="02020603050405020304" pitchFamily="18" charset="0"/>
              </a:rPr>
              <a:t>。</a:t>
            </a:r>
            <a:endParaRPr lang="en-US" altLang="zh-CN" sz="2200" b="1" dirty="0">
              <a:ea typeface="仿宋_GB2312" pitchFamily="49" charset="-122"/>
              <a:cs typeface="Times New Roman" panose="02020603050405020304" pitchFamily="18" charset="0"/>
            </a:endParaRPr>
          </a:p>
          <a:p>
            <a:pPr eaLnBrk="1" hangingPunct="1">
              <a:spcBef>
                <a:spcPts val="1200"/>
              </a:spcBef>
              <a:buFontTx/>
              <a:buNone/>
            </a:pPr>
            <a:r>
              <a:rPr lang="zh-CN" altLang="en-US" sz="2200" b="1" dirty="0">
                <a:ea typeface="仿宋_GB2312" pitchFamily="49" charset="-122"/>
                <a:cs typeface="Times New Roman" panose="02020603050405020304" pitchFamily="18" charset="0"/>
              </a:rPr>
              <a:t>如果二次绕组接有负载，便有电流</a:t>
            </a:r>
            <a:r>
              <a:rPr lang="en-US" altLang="zh-CN" sz="2200" b="1" dirty="0" err="1">
                <a:ea typeface="仿宋_GB2312" pitchFamily="49" charset="-122"/>
                <a:cs typeface="Times New Roman" panose="02020603050405020304" pitchFamily="18" charset="0"/>
              </a:rPr>
              <a:t>i</a:t>
            </a:r>
            <a:r>
              <a:rPr lang="en-US" altLang="zh-CN" sz="2200" b="1" baseline="-25000" dirty="0" err="1">
                <a:ea typeface="仿宋_GB2312" pitchFamily="49" charset="-122"/>
                <a:cs typeface="Times New Roman" panose="02020603050405020304" pitchFamily="18" charset="0"/>
              </a:rPr>
              <a:t>2</a:t>
            </a:r>
            <a:r>
              <a:rPr lang="zh-CN" altLang="en-US" sz="2200" b="1" dirty="0">
                <a:ea typeface="仿宋_GB2312" pitchFamily="49" charset="-122"/>
                <a:cs typeface="Times New Roman" panose="02020603050405020304" pitchFamily="18" charset="0"/>
              </a:rPr>
              <a:t>流过负载，并向负载</a:t>
            </a:r>
            <a:r>
              <a:rPr lang="zh-CN" altLang="en-US" sz="2200" b="1" dirty="0" smtClean="0">
                <a:ea typeface="仿宋_GB2312" pitchFamily="49" charset="-122"/>
                <a:cs typeface="Times New Roman" panose="02020603050405020304" pitchFamily="18" charset="0"/>
              </a:rPr>
              <a:t>输出功率</a:t>
            </a:r>
            <a:r>
              <a:rPr lang="zh-CN" altLang="en-US" sz="2200" b="1" dirty="0">
                <a:ea typeface="仿宋_GB2312" pitchFamily="49" charset="-122"/>
                <a:cs typeface="Times New Roman" panose="02020603050405020304" pitchFamily="18" charset="0"/>
              </a:rPr>
              <a:t>。</a:t>
            </a:r>
            <a:endParaRPr lang="en-US" altLang="zh-CN" sz="2200" b="1" dirty="0">
              <a:ea typeface="仿宋_GB2312" pitchFamily="49" charset="-122"/>
              <a:cs typeface="Times New Roman" panose="02020603050405020304" pitchFamily="18" charset="0"/>
            </a:endParaRPr>
          </a:p>
          <a:p>
            <a:pPr eaLnBrk="1" hangingPunct="1">
              <a:spcBef>
                <a:spcPts val="1200"/>
              </a:spcBef>
              <a:buFontTx/>
              <a:buNone/>
            </a:pPr>
            <a:r>
              <a:rPr lang="zh-CN" altLang="en-US" sz="2200" b="1" dirty="0">
                <a:ea typeface="仿宋_GB2312" pitchFamily="49" charset="-122"/>
                <a:cs typeface="Times New Roman" panose="02020603050405020304" pitchFamily="18" charset="0"/>
              </a:rPr>
              <a:t>负载上的电流和功率是通过变压器铁心中的交变磁通，利用电磁感应作用，从一次绕组传送到二次绕组的，这就是变压器的</a:t>
            </a:r>
            <a:r>
              <a:rPr lang="zh-CN" altLang="en-US" sz="2200" b="1" dirty="0">
                <a:solidFill>
                  <a:srgbClr val="FF0000"/>
                </a:solidFill>
                <a:ea typeface="仿宋_GB2312" pitchFamily="49" charset="-122"/>
                <a:cs typeface="Times New Roman" panose="02020603050405020304" pitchFamily="18" charset="0"/>
              </a:rPr>
              <a:t>基本工作原理</a:t>
            </a:r>
            <a:r>
              <a:rPr lang="zh-CN" altLang="en-US" sz="2200" b="1" dirty="0">
                <a:ea typeface="仿宋_GB2312" pitchFamily="49" charset="-122"/>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5E3BF90-34CD-478A-A0DB-8CB48E12D6F9}" type="slidenum">
              <a:rPr lang="en-US" altLang="zh-CN" sz="1400" smtClean="0"/>
              <a:pPr>
                <a:spcBef>
                  <a:spcPct val="0"/>
                </a:spcBef>
                <a:buFontTx/>
                <a:buNone/>
              </a:pPr>
              <a:t>13</a:t>
            </a:fld>
            <a:endParaRPr lang="en-US" altLang="zh-CN" sz="1400"/>
          </a:p>
        </p:txBody>
      </p:sp>
      <p:pic>
        <p:nvPicPr>
          <p:cNvPr id="17411" name="Picture 4" descr="图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549275"/>
            <a:ext cx="5400675" cy="3024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412" name="Group 11"/>
          <p:cNvGrpSpPr>
            <a:grpSpLocks/>
          </p:cNvGrpSpPr>
          <p:nvPr/>
        </p:nvGrpSpPr>
        <p:grpSpPr bwMode="auto">
          <a:xfrm>
            <a:off x="642938" y="3857625"/>
            <a:ext cx="7859712" cy="2227263"/>
            <a:chOff x="431" y="2568"/>
            <a:chExt cx="4951" cy="1403"/>
          </a:xfrm>
        </p:grpSpPr>
        <p:sp>
          <p:nvSpPr>
            <p:cNvPr id="17413" name="Rectangle 5"/>
            <p:cNvSpPr>
              <a:spLocks noChangeArrowheads="1"/>
            </p:cNvSpPr>
            <p:nvPr/>
          </p:nvSpPr>
          <p:spPr bwMode="auto">
            <a:xfrm>
              <a:off x="431" y="2568"/>
              <a:ext cx="4951" cy="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      </a:t>
              </a:r>
              <a:r>
                <a:rPr lang="en-US" altLang="zh-CN" sz="2800" b="1" dirty="0" smtClean="0">
                  <a:ea typeface="仿宋_GB2312" pitchFamily="49" charset="-122"/>
                  <a:cs typeface="Times New Roman" panose="02020603050405020304" pitchFamily="18" charset="0"/>
                </a:rPr>
                <a:t> </a:t>
              </a:r>
              <a:r>
                <a:rPr lang="zh-CN" altLang="en-US" sz="2800" b="1" dirty="0">
                  <a:ea typeface="仿宋_GB2312" pitchFamily="49" charset="-122"/>
                  <a:cs typeface="Times New Roman" panose="02020603050405020304" pitchFamily="18" charset="0"/>
                </a:rPr>
                <a:t>此外，一、二次绕组磁动势产生的磁通还有一小部分只经过绕组自身和周围的空气而闭合，这部分磁通称为漏磁通。漏磁通用      和      表示。漏磁通在各自绕组中产生的感应电动势分别      用和      表示 </a:t>
              </a:r>
            </a:p>
          </p:txBody>
        </p:sp>
        <p:pic>
          <p:nvPicPr>
            <p:cNvPr id="17414"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09" y="3186"/>
              <a:ext cx="272" cy="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15"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30" y="3203"/>
              <a:ext cx="272" cy="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16"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30" y="3430"/>
              <a:ext cx="257"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17"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99" y="3692"/>
              <a:ext cx="272"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5A13514-3B66-4CBB-A203-5865DBD4AC49}" type="slidenum">
              <a:rPr lang="en-US" altLang="zh-CN" sz="1400" smtClean="0"/>
              <a:pPr>
                <a:spcBef>
                  <a:spcPct val="0"/>
                </a:spcBef>
                <a:buFontTx/>
                <a:buNone/>
              </a:pPr>
              <a:t>14</a:t>
            </a:fld>
            <a:endParaRPr lang="en-US" altLang="zh-CN" sz="1400"/>
          </a:p>
        </p:txBody>
      </p:sp>
      <p:pic>
        <p:nvPicPr>
          <p:cNvPr id="18435" name="Picture 4" descr="图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5888"/>
            <a:ext cx="5400675"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6" name="Rectangle 5"/>
          <p:cNvSpPr>
            <a:spLocks noChangeArrowheads="1"/>
          </p:cNvSpPr>
          <p:nvPr/>
        </p:nvSpPr>
        <p:spPr bwMode="auto">
          <a:xfrm>
            <a:off x="179388" y="3208338"/>
            <a:ext cx="88566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变压器的各电磁量都是交流量，为分析和计算方便，必须规定出其正方向。变压器各量的正方向遵循惯例，按下面所述的相应电磁规律来规定的。 </a:t>
            </a:r>
          </a:p>
        </p:txBody>
      </p:sp>
      <p:sp>
        <p:nvSpPr>
          <p:cNvPr id="18437" name="Rectangle 6"/>
          <p:cNvSpPr>
            <a:spLocks noChangeArrowheads="1"/>
          </p:cNvSpPr>
          <p:nvPr/>
        </p:nvSpPr>
        <p:spPr bwMode="auto">
          <a:xfrm>
            <a:off x="179388" y="4719638"/>
            <a:ext cx="8856662"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(1) </a:t>
            </a:r>
            <a:r>
              <a:rPr lang="en-US" altLang="zh-CN" sz="2800" dirty="0" err="1">
                <a:solidFill>
                  <a:srgbClr val="FF0000"/>
                </a:solidFill>
                <a:ea typeface="仿宋_GB2312" pitchFamily="49" charset="-122"/>
                <a:cs typeface="Times New Roman" panose="02020603050405020304" pitchFamily="18" charset="0"/>
              </a:rPr>
              <a:t>u</a:t>
            </a:r>
            <a:r>
              <a:rPr lang="en-US" altLang="zh-CN" sz="1800" dirty="0" err="1">
                <a:solidFill>
                  <a:srgbClr val="FF0000"/>
                </a:solidFill>
                <a:ea typeface="仿宋_GB2312" pitchFamily="49" charset="-122"/>
                <a:cs typeface="Times New Roman" panose="02020603050405020304" pitchFamily="18" charset="0"/>
              </a:rPr>
              <a:t>1</a:t>
            </a:r>
            <a:r>
              <a:rPr lang="zh-CN" altLang="en-US" sz="2800" b="1" dirty="0">
                <a:solidFill>
                  <a:srgbClr val="FF0000"/>
                </a:solidFill>
                <a:ea typeface="仿宋_GB2312" pitchFamily="49" charset="-122"/>
                <a:cs typeface="Times New Roman" panose="02020603050405020304" pitchFamily="18" charset="0"/>
              </a:rPr>
              <a:t>、</a:t>
            </a:r>
            <a:r>
              <a:rPr lang="en-US" altLang="zh-CN" sz="2800" dirty="0" err="1">
                <a:solidFill>
                  <a:srgbClr val="FF0000"/>
                </a:solidFill>
                <a:ea typeface="仿宋_GB2312" pitchFamily="49" charset="-122"/>
                <a:cs typeface="Times New Roman" panose="02020603050405020304" pitchFamily="18" charset="0"/>
              </a:rPr>
              <a:t>u</a:t>
            </a:r>
            <a:r>
              <a:rPr lang="en-US" altLang="zh-CN" sz="1800" dirty="0" err="1">
                <a:solidFill>
                  <a:srgbClr val="FF0000"/>
                </a:solidFill>
                <a:ea typeface="仿宋_GB2312" pitchFamily="49" charset="-122"/>
                <a:cs typeface="Times New Roman" panose="02020603050405020304" pitchFamily="18" charset="0"/>
              </a:rPr>
              <a:t>2</a:t>
            </a:r>
            <a:r>
              <a:rPr lang="en-US" altLang="zh-CN" sz="2400" dirty="0">
                <a:solidFill>
                  <a:srgbClr val="FF0000"/>
                </a:solidFill>
                <a:ea typeface="仿宋_GB2312" pitchFamily="49" charset="-122"/>
                <a:cs typeface="Times New Roman" panose="02020603050405020304" pitchFamily="18" charset="0"/>
              </a:rPr>
              <a:t> </a:t>
            </a:r>
            <a:r>
              <a:rPr lang="zh-CN" altLang="en-US" sz="2800" b="1" dirty="0">
                <a:solidFill>
                  <a:srgbClr val="FF0000"/>
                </a:solidFill>
                <a:ea typeface="仿宋_GB2312" pitchFamily="49" charset="-122"/>
                <a:cs typeface="Times New Roman" panose="02020603050405020304" pitchFamily="18" charset="0"/>
              </a:rPr>
              <a:t>： </a:t>
            </a:r>
            <a:r>
              <a:rPr lang="en-US" altLang="zh-CN" sz="2800" dirty="0" err="1">
                <a:solidFill>
                  <a:srgbClr val="FF0000"/>
                </a:solidFill>
                <a:ea typeface="仿宋_GB2312" pitchFamily="49" charset="-122"/>
                <a:cs typeface="Times New Roman" panose="02020603050405020304" pitchFamily="18" charset="0"/>
              </a:rPr>
              <a:t>u</a:t>
            </a:r>
            <a:r>
              <a:rPr lang="en-US" altLang="zh-CN" sz="1800" dirty="0" err="1">
                <a:solidFill>
                  <a:srgbClr val="FF0000"/>
                </a:solidFill>
                <a:ea typeface="仿宋_GB2312" pitchFamily="49" charset="-122"/>
                <a:cs typeface="Times New Roman" panose="02020603050405020304" pitchFamily="18" charset="0"/>
              </a:rPr>
              <a:t>1</a:t>
            </a:r>
            <a:r>
              <a:rPr lang="zh-CN" altLang="en-US" sz="2800" b="1" dirty="0">
                <a:solidFill>
                  <a:srgbClr val="FF0000"/>
                </a:solidFill>
                <a:ea typeface="仿宋_GB2312" pitchFamily="49" charset="-122"/>
                <a:cs typeface="Times New Roman" panose="02020603050405020304" pitchFamily="18" charset="0"/>
              </a:rPr>
              <a:t>与</a:t>
            </a:r>
            <a:r>
              <a:rPr lang="en-US" altLang="zh-CN" sz="2800" b="1" dirty="0" err="1">
                <a:solidFill>
                  <a:srgbClr val="FF0000"/>
                </a:solidFill>
                <a:ea typeface="仿宋_GB2312" pitchFamily="49" charset="-122"/>
                <a:cs typeface="Times New Roman" panose="02020603050405020304" pitchFamily="18" charset="0"/>
              </a:rPr>
              <a:t>i</a:t>
            </a:r>
            <a:r>
              <a:rPr lang="en-US" altLang="zh-CN" sz="1800" b="1" dirty="0" err="1">
                <a:solidFill>
                  <a:srgbClr val="FF0000"/>
                </a:solidFill>
                <a:ea typeface="仿宋_GB2312" pitchFamily="49" charset="-122"/>
                <a:cs typeface="Times New Roman" panose="02020603050405020304" pitchFamily="18" charset="0"/>
              </a:rPr>
              <a:t>1</a:t>
            </a:r>
            <a:r>
              <a:rPr lang="zh-CN" altLang="en-US" sz="2800" b="1" dirty="0">
                <a:solidFill>
                  <a:srgbClr val="FF0000"/>
                </a:solidFill>
                <a:ea typeface="仿宋_GB2312" pitchFamily="49" charset="-122"/>
                <a:cs typeface="Times New Roman" panose="02020603050405020304" pitchFamily="18" charset="0"/>
              </a:rPr>
              <a:t>正方向符合电动机惯例，对于一次绕组而言，方向一致；</a:t>
            </a:r>
            <a:r>
              <a:rPr lang="en-US" altLang="zh-CN" sz="2800" b="1" dirty="0" err="1">
                <a:solidFill>
                  <a:srgbClr val="FF0000"/>
                </a:solidFill>
                <a:ea typeface="仿宋_GB2312" pitchFamily="49" charset="-122"/>
                <a:cs typeface="Times New Roman" panose="02020603050405020304" pitchFamily="18" charset="0"/>
              </a:rPr>
              <a:t>u</a:t>
            </a:r>
            <a:r>
              <a:rPr lang="en-US" altLang="zh-CN" sz="1800" b="1" dirty="0" err="1">
                <a:solidFill>
                  <a:srgbClr val="FF0000"/>
                </a:solidFill>
                <a:ea typeface="仿宋_GB2312" pitchFamily="49" charset="-122"/>
                <a:cs typeface="Times New Roman" panose="02020603050405020304" pitchFamily="18" charset="0"/>
              </a:rPr>
              <a:t>2</a:t>
            </a:r>
            <a:r>
              <a:rPr lang="zh-CN" altLang="en-US" sz="2800" b="1" dirty="0">
                <a:solidFill>
                  <a:srgbClr val="FF0000"/>
                </a:solidFill>
                <a:ea typeface="仿宋_GB2312" pitchFamily="49" charset="-122"/>
                <a:cs typeface="Times New Roman" panose="02020603050405020304" pitchFamily="18" charset="0"/>
              </a:rPr>
              <a:t>与</a:t>
            </a:r>
            <a:r>
              <a:rPr lang="en-US" altLang="zh-CN" sz="2800" b="1" dirty="0" err="1">
                <a:solidFill>
                  <a:srgbClr val="FF0000"/>
                </a:solidFill>
                <a:ea typeface="仿宋_GB2312" pitchFamily="49" charset="-122"/>
                <a:cs typeface="Times New Roman" panose="02020603050405020304" pitchFamily="18" charset="0"/>
              </a:rPr>
              <a:t>i</a:t>
            </a:r>
            <a:r>
              <a:rPr lang="en-US" altLang="zh-CN" sz="1800" b="1" dirty="0" err="1">
                <a:solidFill>
                  <a:srgbClr val="FF0000"/>
                </a:solidFill>
                <a:ea typeface="仿宋_GB2312" pitchFamily="49" charset="-122"/>
                <a:cs typeface="Times New Roman" panose="02020603050405020304" pitchFamily="18" charset="0"/>
              </a:rPr>
              <a:t>2</a:t>
            </a:r>
            <a:r>
              <a:rPr lang="zh-CN" altLang="en-US" sz="2800" b="1" dirty="0">
                <a:solidFill>
                  <a:srgbClr val="FF0000"/>
                </a:solidFill>
                <a:ea typeface="仿宋_GB2312" pitchFamily="49" charset="-122"/>
                <a:cs typeface="Times New Roman" panose="02020603050405020304" pitchFamily="18" charset="0"/>
              </a:rPr>
              <a:t>正方向符合发电机惯例，对于二次绕组而言，方向相反</a:t>
            </a:r>
            <a:r>
              <a:rPr lang="zh-CN" altLang="en-US" sz="2800" b="1" dirty="0">
                <a:ea typeface="仿宋_GB2312" pitchFamily="49" charset="-122"/>
                <a:cs typeface="Times New Roman" panose="02020603050405020304" pitchFamily="18" charset="0"/>
              </a:rPr>
              <a:t>。 </a:t>
            </a:r>
          </a:p>
        </p:txBody>
      </p:sp>
    </p:spTree>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DF5B2DC-1F8E-41D5-9335-913CB6E38E27}" type="slidenum">
              <a:rPr lang="en-US" altLang="zh-CN" sz="1400" smtClean="0"/>
              <a:pPr>
                <a:spcBef>
                  <a:spcPct val="0"/>
                </a:spcBef>
                <a:buFontTx/>
                <a:buNone/>
              </a:pPr>
              <a:t>15</a:t>
            </a:fld>
            <a:endParaRPr lang="en-US" altLang="zh-CN" sz="1400"/>
          </a:p>
        </p:txBody>
      </p:sp>
      <p:pic>
        <p:nvPicPr>
          <p:cNvPr id="19459" name="Picture 4" descr="图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9250" y="115888"/>
            <a:ext cx="5400675"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Rectangle 9"/>
          <p:cNvSpPr>
            <a:spLocks noChangeArrowheads="1"/>
          </p:cNvSpPr>
          <p:nvPr/>
        </p:nvSpPr>
        <p:spPr bwMode="auto">
          <a:xfrm>
            <a:off x="0" y="33528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19461" name="Rectangle 11"/>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19463" name="Rectangle 5"/>
          <p:cNvSpPr>
            <a:spLocks noChangeArrowheads="1"/>
          </p:cNvSpPr>
          <p:nvPr/>
        </p:nvSpPr>
        <p:spPr bwMode="auto">
          <a:xfrm>
            <a:off x="179388" y="3638540"/>
            <a:ext cx="8856662"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(2) </a:t>
            </a:r>
            <a:r>
              <a:rPr lang="el-GR" altLang="zh-CN" sz="2800" b="1" dirty="0" smtClean="0">
                <a:latin typeface="Calibri" panose="020F0502020204030204" pitchFamily="34" charset="0"/>
                <a:ea typeface="仿宋_GB2312" pitchFamily="49" charset="-122"/>
                <a:cs typeface="Calibri" panose="020F0502020204030204" pitchFamily="34" charset="0"/>
              </a:rPr>
              <a:t>φ</a:t>
            </a:r>
            <a:r>
              <a:rPr lang="zh-CN" altLang="en-US" sz="2800" b="1" dirty="0" smtClean="0">
                <a:latin typeface="Calibri" panose="020F0502020204030204" pitchFamily="34" charset="0"/>
                <a:ea typeface="仿宋_GB2312" pitchFamily="49" charset="-122"/>
                <a:cs typeface="Calibri" panose="020F0502020204030204" pitchFamily="34" charset="0"/>
              </a:rPr>
              <a:t>、</a:t>
            </a:r>
            <a:r>
              <a:rPr lang="el-GR" altLang="zh-CN" sz="2800" b="1" dirty="0" smtClean="0">
                <a:latin typeface="Calibri" panose="020F0502020204030204" pitchFamily="34" charset="0"/>
                <a:ea typeface="仿宋_GB2312" pitchFamily="49" charset="-122"/>
                <a:cs typeface="Calibri" panose="020F0502020204030204" pitchFamily="34" charset="0"/>
              </a:rPr>
              <a:t>φ</a:t>
            </a:r>
            <a:r>
              <a:rPr lang="el-GR" altLang="zh-CN" sz="2800" b="1" baseline="-25000" dirty="0" smtClean="0">
                <a:latin typeface="Calibri" panose="020F0502020204030204" pitchFamily="34" charset="0"/>
                <a:ea typeface="仿宋_GB2312" pitchFamily="49" charset="-122"/>
                <a:cs typeface="Calibri" panose="020F0502020204030204" pitchFamily="34" charset="0"/>
              </a:rPr>
              <a:t>σ</a:t>
            </a:r>
            <a:r>
              <a:rPr lang="zh-CN" altLang="en-US" sz="2800" b="1" dirty="0" smtClean="0">
                <a:ea typeface="仿宋_GB2312" pitchFamily="49" charset="-122"/>
                <a:cs typeface="Times New Roman" panose="02020603050405020304" pitchFamily="18" charset="0"/>
              </a:rPr>
              <a:t>：</a:t>
            </a:r>
            <a:r>
              <a:rPr lang="zh-CN" altLang="en-US" sz="2800" b="1" dirty="0">
                <a:ea typeface="仿宋_GB2312" pitchFamily="49" charset="-122"/>
                <a:cs typeface="Times New Roman" panose="02020603050405020304" pitchFamily="18" charset="0"/>
              </a:rPr>
              <a:t>其正方向与产生它们的电流符合右手螺旋定则。因此，判定磁通的正方向时必须注意绕组的绕向。</a:t>
            </a:r>
          </a:p>
        </p:txBody>
      </p:sp>
    </p:spTree>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AE093EE-22F2-4EFD-80B8-85565CB6877C}" type="slidenum">
              <a:rPr lang="en-US" altLang="zh-CN" sz="1400" smtClean="0"/>
              <a:pPr>
                <a:spcBef>
                  <a:spcPct val="0"/>
                </a:spcBef>
                <a:buFontTx/>
                <a:buNone/>
              </a:pPr>
              <a:t>16</a:t>
            </a:fld>
            <a:endParaRPr lang="en-US" altLang="zh-CN" sz="1400"/>
          </a:p>
        </p:txBody>
      </p:sp>
      <p:pic>
        <p:nvPicPr>
          <p:cNvPr id="20483" name="Picture 2" descr="图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19250" y="115888"/>
            <a:ext cx="5400675" cy="302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4" name="Rectangle 3"/>
          <p:cNvSpPr>
            <a:spLocks noChangeArrowheads="1"/>
          </p:cNvSpPr>
          <p:nvPr/>
        </p:nvSpPr>
        <p:spPr bwMode="auto">
          <a:xfrm>
            <a:off x="0" y="33528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20485" name="Rectangle 4"/>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20486" name="Rectangle 10"/>
          <p:cNvSpPr>
            <a:spLocks noChangeArrowheads="1"/>
          </p:cNvSpPr>
          <p:nvPr/>
        </p:nvSpPr>
        <p:spPr bwMode="auto">
          <a:xfrm>
            <a:off x="0" y="33194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20487" name="Rectangle 12"/>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20488" name="Rectangle 14"/>
          <p:cNvSpPr>
            <a:spLocks noChangeArrowheads="1"/>
          </p:cNvSpPr>
          <p:nvPr/>
        </p:nvSpPr>
        <p:spPr bwMode="auto">
          <a:xfrm>
            <a:off x="0" y="33194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20489" name="Rectangle 16"/>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20490" name="Rectangle 18"/>
          <p:cNvSpPr>
            <a:spLocks noChangeArrowheads="1"/>
          </p:cNvSpPr>
          <p:nvPr/>
        </p:nvSpPr>
        <p:spPr bwMode="auto">
          <a:xfrm>
            <a:off x="0" y="32337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pSp>
        <p:nvGrpSpPr>
          <p:cNvPr id="20491" name="Group 19"/>
          <p:cNvGrpSpPr>
            <a:grpSpLocks/>
          </p:cNvGrpSpPr>
          <p:nvPr/>
        </p:nvGrpSpPr>
        <p:grpSpPr bwMode="auto">
          <a:xfrm>
            <a:off x="179388" y="3473450"/>
            <a:ext cx="8856662" cy="2857500"/>
            <a:chOff x="113" y="2188"/>
            <a:chExt cx="5579" cy="1800"/>
          </a:xfrm>
        </p:grpSpPr>
        <p:sp>
          <p:nvSpPr>
            <p:cNvPr id="20492" name="Rectangle 6"/>
            <p:cNvSpPr>
              <a:spLocks noChangeArrowheads="1"/>
            </p:cNvSpPr>
            <p:nvPr/>
          </p:nvSpPr>
          <p:spPr bwMode="auto">
            <a:xfrm>
              <a:off x="113" y="2295"/>
              <a:ext cx="5579"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(3)       </a:t>
              </a:r>
              <a:r>
                <a:rPr lang="zh-CN" altLang="en-US" sz="2800" b="1" dirty="0">
                  <a:ea typeface="仿宋_GB2312" pitchFamily="49" charset="-122"/>
                  <a:cs typeface="Times New Roman" panose="02020603050405020304" pitchFamily="18" charset="0"/>
                </a:rPr>
                <a:t>、      和      、</a:t>
              </a:r>
              <a:r>
                <a:rPr lang="zh-CN" altLang="en-US" sz="2400" dirty="0">
                  <a:ea typeface="仿宋_GB2312" pitchFamily="49" charset="-122"/>
                  <a:cs typeface="Times New Roman" panose="02020603050405020304" pitchFamily="18" charset="0"/>
                </a:rPr>
                <a:t> </a:t>
              </a:r>
              <a:r>
                <a:rPr lang="zh-CN" altLang="en-US" sz="2800" b="1" dirty="0">
                  <a:ea typeface="仿宋_GB2312" pitchFamily="49" charset="-122"/>
                  <a:cs typeface="Times New Roman" panose="02020603050405020304" pitchFamily="18" charset="0"/>
                </a:rPr>
                <a:t>    。正方向与产生它们的磁通符合右手螺旋定则，根据电磁感应定律：</a:t>
              </a:r>
              <a:r>
                <a:rPr lang="zh-CN" altLang="en-US" sz="2400" dirty="0">
                  <a:ea typeface="仿宋_GB2312" pitchFamily="49" charset="-122"/>
                  <a:cs typeface="Times New Roman" panose="02020603050405020304" pitchFamily="18" charset="0"/>
                </a:rPr>
                <a:t> </a:t>
              </a:r>
            </a:p>
          </p:txBody>
        </p:sp>
        <p:graphicFrame>
          <p:nvGraphicFramePr>
            <p:cNvPr id="20493" name="Object 9"/>
            <p:cNvGraphicFramePr>
              <a:graphicFrameLocks noChangeAspect="1"/>
            </p:cNvGraphicFramePr>
            <p:nvPr/>
          </p:nvGraphicFramePr>
          <p:xfrm>
            <a:off x="521" y="2216"/>
            <a:ext cx="269" cy="387"/>
          </p:xfrm>
          <a:graphic>
            <a:graphicData uri="http://schemas.openxmlformats.org/presentationml/2006/ole">
              <mc:AlternateContent xmlns:mc="http://schemas.openxmlformats.org/markup-compatibility/2006">
                <mc:Choice xmlns:v="urn:schemas-microsoft-com:vml" Requires="v">
                  <p:oleObj spid="_x0000_s21123" name="公式" r:id="rId4" imgW="152466" imgH="215994" progId="Equation.3">
                    <p:embed/>
                  </p:oleObj>
                </mc:Choice>
                <mc:Fallback>
                  <p:oleObj name="公式" r:id="rId4" imgW="152466" imgH="215994" progId="Equation.3">
                    <p:embed/>
                    <p:pic>
                      <p:nvPicPr>
                        <p:cNvPr id="0" name="Object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 y="2216"/>
                          <a:ext cx="269" cy="3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4" name="Object 11"/>
            <p:cNvGraphicFramePr>
              <a:graphicFrameLocks noChangeAspect="1"/>
            </p:cNvGraphicFramePr>
            <p:nvPr/>
          </p:nvGraphicFramePr>
          <p:xfrm>
            <a:off x="979" y="2205"/>
            <a:ext cx="392" cy="409"/>
          </p:xfrm>
          <a:graphic>
            <a:graphicData uri="http://schemas.openxmlformats.org/presentationml/2006/ole">
              <mc:AlternateContent xmlns:mc="http://schemas.openxmlformats.org/markup-compatibility/2006">
                <mc:Choice xmlns:v="urn:schemas-microsoft-com:vml" Requires="v">
                  <p:oleObj spid="_x0000_s21124" name="公式" r:id="rId6" imgW="215900" imgH="228600" progId="Equation.3">
                    <p:embed/>
                  </p:oleObj>
                </mc:Choice>
                <mc:Fallback>
                  <p:oleObj name="公式" r:id="rId6" imgW="215900" imgH="228600" progId="Equation.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9" y="2205"/>
                          <a:ext cx="392" cy="409"/>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5" name="Object 13"/>
            <p:cNvGraphicFramePr>
              <a:graphicFrameLocks noChangeAspect="1"/>
            </p:cNvGraphicFramePr>
            <p:nvPr/>
          </p:nvGraphicFramePr>
          <p:xfrm>
            <a:off x="1724" y="2188"/>
            <a:ext cx="301" cy="408"/>
          </p:xfrm>
          <a:graphic>
            <a:graphicData uri="http://schemas.openxmlformats.org/presentationml/2006/ole">
              <mc:AlternateContent xmlns:mc="http://schemas.openxmlformats.org/markup-compatibility/2006">
                <mc:Choice xmlns:v="urn:schemas-microsoft-com:vml" Requires="v">
                  <p:oleObj spid="_x0000_s21125" name="公式" r:id="rId8" imgW="165172" imgH="215994" progId="Equation.3">
                    <p:embed/>
                  </p:oleObj>
                </mc:Choice>
                <mc:Fallback>
                  <p:oleObj name="公式" r:id="rId8" imgW="165172" imgH="215994" progId="Equation.3">
                    <p:embed/>
                    <p:pic>
                      <p:nvPicPr>
                        <p:cNvPr id="0" name="Object 1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24" y="2188"/>
                          <a:ext cx="301" cy="40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6" name="Object 15"/>
            <p:cNvGraphicFramePr>
              <a:graphicFrameLocks noChangeAspect="1"/>
            </p:cNvGraphicFramePr>
            <p:nvPr/>
          </p:nvGraphicFramePr>
          <p:xfrm>
            <a:off x="2200" y="2188"/>
            <a:ext cx="408" cy="408"/>
          </p:xfrm>
          <a:graphic>
            <a:graphicData uri="http://schemas.openxmlformats.org/presentationml/2006/ole">
              <mc:AlternateContent xmlns:mc="http://schemas.openxmlformats.org/markup-compatibility/2006">
                <mc:Choice xmlns:v="urn:schemas-microsoft-com:vml" Requires="v">
                  <p:oleObj spid="_x0000_s21126" name="公式" r:id="rId10" imgW="228898" imgH="228898" progId="Equation.3">
                    <p:embed/>
                  </p:oleObj>
                </mc:Choice>
                <mc:Fallback>
                  <p:oleObj name="公式" r:id="rId10" imgW="228898" imgH="228898" progId="Equation.3">
                    <p:embed/>
                    <p:pic>
                      <p:nvPicPr>
                        <p:cNvPr id="0" name="Object 1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00" y="2188"/>
                          <a:ext cx="408" cy="40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20497" name="Object 17"/>
            <p:cNvGraphicFramePr>
              <a:graphicFrameLocks noChangeAspect="1"/>
            </p:cNvGraphicFramePr>
            <p:nvPr/>
          </p:nvGraphicFramePr>
          <p:xfrm>
            <a:off x="1701" y="3022"/>
            <a:ext cx="1815" cy="966"/>
          </p:xfrm>
          <a:graphic>
            <a:graphicData uri="http://schemas.openxmlformats.org/presentationml/2006/ole">
              <mc:AlternateContent xmlns:mc="http://schemas.openxmlformats.org/markup-compatibility/2006">
                <mc:Choice xmlns:v="urn:schemas-microsoft-com:vml" Requires="v">
                  <p:oleObj spid="_x0000_s21127" name="公式" r:id="rId12" imgW="736600" imgH="393700" progId="Equation.3">
                    <p:embed/>
                  </p:oleObj>
                </mc:Choice>
                <mc:Fallback>
                  <p:oleObj name="公式" r:id="rId12" imgW="736600" imgH="393700" progId="Equation.3">
                    <p:embed/>
                    <p:pic>
                      <p:nvPicPr>
                        <p:cNvPr id="0" name="Object 1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01" y="3022"/>
                          <a:ext cx="1815" cy="966"/>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D71CEFF-F714-4153-90D4-3F8ED17F4D3E}" type="slidenum">
              <a:rPr lang="en-US" altLang="zh-CN" sz="1400" smtClean="0"/>
              <a:pPr>
                <a:spcBef>
                  <a:spcPct val="0"/>
                </a:spcBef>
                <a:buFontTx/>
                <a:buNone/>
              </a:pPr>
              <a:t>17</a:t>
            </a:fld>
            <a:endParaRPr lang="en-US" altLang="zh-CN" sz="1400"/>
          </a:p>
        </p:txBody>
      </p:sp>
      <p:pic>
        <p:nvPicPr>
          <p:cNvPr id="21507" name="Picture 2" descr="图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0250" y="785813"/>
            <a:ext cx="6161088" cy="3449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8" name="Rectangle 4"/>
          <p:cNvSpPr>
            <a:spLocks noChangeArrowheads="1"/>
          </p:cNvSpPr>
          <p:nvPr/>
        </p:nvSpPr>
        <p:spPr bwMode="auto">
          <a:xfrm>
            <a:off x="179388" y="5146675"/>
            <a:ext cx="885666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(4) </a:t>
            </a:r>
            <a:r>
              <a:rPr lang="en-US" altLang="zh-CN" sz="2800">
                <a:ea typeface="仿宋_GB2312" pitchFamily="49" charset="-122"/>
                <a:cs typeface="Times New Roman" panose="02020603050405020304" pitchFamily="18" charset="0"/>
              </a:rPr>
              <a:t>i</a:t>
            </a:r>
            <a:r>
              <a:rPr lang="en-US" altLang="zh-CN" sz="1800">
                <a:ea typeface="仿宋_GB2312" pitchFamily="49" charset="-122"/>
                <a:cs typeface="Times New Roman" panose="02020603050405020304" pitchFamily="18" charset="0"/>
              </a:rPr>
              <a:t>1</a:t>
            </a:r>
            <a:r>
              <a:rPr lang="zh-CN" altLang="en-US" sz="2800" b="1">
                <a:ea typeface="仿宋_GB2312" pitchFamily="49" charset="-122"/>
                <a:cs typeface="Times New Roman" panose="02020603050405020304" pitchFamily="18" charset="0"/>
              </a:rPr>
              <a:t>、</a:t>
            </a:r>
            <a:r>
              <a:rPr lang="en-US" altLang="zh-CN" sz="2800">
                <a:ea typeface="仿宋_GB2312" pitchFamily="49" charset="-122"/>
                <a:cs typeface="Times New Roman" panose="02020603050405020304" pitchFamily="18" charset="0"/>
              </a:rPr>
              <a:t>i</a:t>
            </a:r>
            <a:r>
              <a:rPr lang="en-US" altLang="zh-CN" sz="1800">
                <a:ea typeface="仿宋_GB2312" pitchFamily="49" charset="-122"/>
                <a:cs typeface="Times New Roman" panose="02020603050405020304" pitchFamily="18" charset="0"/>
              </a:rPr>
              <a:t>2</a:t>
            </a:r>
            <a:r>
              <a:rPr lang="en-US" altLang="zh-CN" sz="2400">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 正方向与相应的电势方向一致。  </a:t>
            </a:r>
          </a:p>
        </p:txBody>
      </p:sp>
    </p:spTree>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灯片编号占位符 5"/>
          <p:cNvSpPr>
            <a:spLocks noGrp="1"/>
          </p:cNvSpPr>
          <p:nvPr>
            <p:ph type="sldNum" sz="quarter" idx="12"/>
          </p:nvPr>
        </p:nvSpPr>
        <p:spPr>
          <a:xfrm>
            <a:off x="8174570" y="6245225"/>
            <a:ext cx="519198"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22C9DDD1-E07B-4598-B7A1-5E3D0F82D5AD}" type="slidenum">
              <a:rPr lang="en-US" altLang="zh-CN" sz="1400" smtClean="0"/>
              <a:pPr>
                <a:spcBef>
                  <a:spcPct val="0"/>
                </a:spcBef>
                <a:buFontTx/>
                <a:buNone/>
              </a:pPr>
              <a:t>18</a:t>
            </a:fld>
            <a:endParaRPr lang="en-US" altLang="zh-CN" sz="1400"/>
          </a:p>
        </p:txBody>
      </p:sp>
      <p:sp>
        <p:nvSpPr>
          <p:cNvPr id="22531" name="Text Box 4"/>
          <p:cNvSpPr txBox="1">
            <a:spLocks noChangeArrowheads="1"/>
          </p:cNvSpPr>
          <p:nvPr/>
        </p:nvSpPr>
        <p:spPr bwMode="auto">
          <a:xfrm>
            <a:off x="395288" y="333375"/>
            <a:ext cx="4751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4. </a:t>
            </a:r>
            <a:r>
              <a:rPr lang="zh-CN" altLang="en-US" sz="2800" b="1">
                <a:latin typeface="仿宋_GB2312" pitchFamily="49" charset="-122"/>
                <a:ea typeface="仿宋_GB2312" pitchFamily="49" charset="-122"/>
              </a:rPr>
              <a:t>变压器的铭牌数据</a:t>
            </a:r>
          </a:p>
        </p:txBody>
      </p:sp>
      <p:graphicFrame>
        <p:nvGraphicFramePr>
          <p:cNvPr id="82194" name="Group 274"/>
          <p:cNvGraphicFramePr>
            <a:graphicFrameLocks noGrp="1"/>
          </p:cNvGraphicFramePr>
          <p:nvPr>
            <p:extLst>
              <p:ext uri="{D42A27DB-BD31-4B8C-83A1-F6EECF244321}">
                <p14:modId xmlns:p14="http://schemas.microsoft.com/office/powerpoint/2010/main" val="2606631452"/>
              </p:ext>
            </p:extLst>
          </p:nvPr>
        </p:nvGraphicFramePr>
        <p:xfrm>
          <a:off x="142751" y="2012993"/>
          <a:ext cx="8821737" cy="4087913"/>
        </p:xfrm>
        <a:graphic>
          <a:graphicData uri="http://schemas.openxmlformats.org/drawingml/2006/table">
            <a:tbl>
              <a:tblPr/>
              <a:tblGrid>
                <a:gridCol w="2327937">
                  <a:extLst>
                    <a:ext uri="{9D8B030D-6E8A-4147-A177-3AD203B41FA5}">
                      <a16:colId xmlns:a16="http://schemas.microsoft.com/office/drawing/2014/main" val="20000"/>
                    </a:ext>
                  </a:extLst>
                </a:gridCol>
                <a:gridCol w="1296650">
                  <a:extLst>
                    <a:ext uri="{9D8B030D-6E8A-4147-A177-3AD203B41FA5}">
                      <a16:colId xmlns:a16="http://schemas.microsoft.com/office/drawing/2014/main" val="20001"/>
                    </a:ext>
                  </a:extLst>
                </a:gridCol>
                <a:gridCol w="1367512">
                  <a:extLst>
                    <a:ext uri="{9D8B030D-6E8A-4147-A177-3AD203B41FA5}">
                      <a16:colId xmlns:a16="http://schemas.microsoft.com/office/drawing/2014/main" val="20002"/>
                    </a:ext>
                  </a:extLst>
                </a:gridCol>
                <a:gridCol w="1206185">
                  <a:extLst>
                    <a:ext uri="{9D8B030D-6E8A-4147-A177-3AD203B41FA5}">
                      <a16:colId xmlns:a16="http://schemas.microsoft.com/office/drawing/2014/main" val="20003"/>
                    </a:ext>
                  </a:extLst>
                </a:gridCol>
                <a:gridCol w="1103659">
                  <a:extLst>
                    <a:ext uri="{9D8B030D-6E8A-4147-A177-3AD203B41FA5}">
                      <a16:colId xmlns:a16="http://schemas.microsoft.com/office/drawing/2014/main" val="20004"/>
                    </a:ext>
                  </a:extLst>
                </a:gridCol>
                <a:gridCol w="1079536">
                  <a:extLst>
                    <a:ext uri="{9D8B030D-6E8A-4147-A177-3AD203B41FA5}">
                      <a16:colId xmlns:a16="http://schemas.microsoft.com/office/drawing/2014/main" val="20005"/>
                    </a:ext>
                  </a:extLst>
                </a:gridCol>
                <a:gridCol w="440258">
                  <a:extLst>
                    <a:ext uri="{9D8B030D-6E8A-4147-A177-3AD203B41FA5}">
                      <a16:colId xmlns:a16="http://schemas.microsoft.com/office/drawing/2014/main" val="20006"/>
                    </a:ext>
                  </a:extLst>
                </a:gridCol>
              </a:tblGrid>
              <a:tr h="1246287">
                <a:tc gridSpan="7">
                  <a:txBody>
                    <a:bodyPr/>
                    <a:lstStyle/>
                    <a:p>
                      <a:pPr marL="0" marR="0" lvl="0" indent="26670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电力变压器</a:t>
                      </a:r>
                      <a:endParaRPr kumimoji="0" lang="zh-CN" altLang="en-US" sz="1800" b="1"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产品型号</a:t>
                      </a:r>
                      <a:r>
                        <a:rPr kumimoji="0" lang="zh-CN" altLang="en-US"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S7-500</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10</a:t>
                      </a:r>
                      <a:r>
                        <a:rPr kumimoji="0" lang="en-US" altLang="zh-CN"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标准代号</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XXXX</a:t>
                      </a:r>
                      <a:endParaRPr kumimoji="0" lang="en-US" altLang="zh-CN" sz="1800" b="1"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额定容量</a:t>
                      </a:r>
                      <a:r>
                        <a:rPr kumimoji="0" lang="zh-CN" altLang="en-US"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500kV.A</a:t>
                      </a:r>
                      <a:r>
                        <a:rPr kumimoji="0" lang="en-US" altLang="zh-CN"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产品代号</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XXXX</a:t>
                      </a:r>
                      <a:endParaRPr kumimoji="0" lang="en-US" altLang="zh-CN" sz="1800" b="1"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0" marR="0" lvl="0" indent="26670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额定电压</a:t>
                      </a:r>
                      <a:r>
                        <a:rPr kumimoji="0" lang="zh-CN" altLang="en-US"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10kV</a:t>
                      </a:r>
                      <a:r>
                        <a:rPr kumimoji="0" lang="en-US" altLang="zh-CN"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出厂序号</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XXXX</a:t>
                      </a:r>
                      <a:endParaRPr kumimoji="0" lang="en-US" altLang="zh-CN" sz="18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74663">
                <a:tc rowSpan="5">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额定频率</a:t>
                      </a:r>
                      <a:r>
                        <a:rPr kumimoji="0" lang="zh-CN" altLang="en-US"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50Hz</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3</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相</a:t>
                      </a:r>
                      <a:endParaRPr kumimoji="0" lang="zh-CN" altLang="en-US" sz="1800" b="1"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联结组标号</a:t>
                      </a:r>
                      <a:r>
                        <a:rPr kumimoji="0" lang="zh-CN" altLang="en-US"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Y</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dirty="0" err="1">
                          <a:ln>
                            <a:noFill/>
                          </a:ln>
                          <a:solidFill>
                            <a:schemeClr val="tx1"/>
                          </a:solidFill>
                          <a:effectLst/>
                          <a:latin typeface="Times New Roman" pitchFamily="18" charset="0"/>
                          <a:ea typeface="宋体" pitchFamily="2" charset="-122"/>
                          <a:cs typeface="Times New Roman" pitchFamily="18" charset="0"/>
                        </a:rPr>
                        <a:t>yn0</a:t>
                      </a:r>
                      <a:endParaRPr kumimoji="0" lang="en-US" altLang="zh-CN" sz="1800" b="1"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阻抗电压</a:t>
                      </a:r>
                      <a:r>
                        <a:rPr kumimoji="0" lang="zh-CN" altLang="en-US"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4</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a:t>
                      </a:r>
                      <a:endParaRPr kumimoji="0" lang="zh-CN" altLang="en-US" sz="1800" b="1"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冷却方式</a:t>
                      </a:r>
                      <a:r>
                        <a:rPr kumimoji="0" lang="zh-CN" altLang="en-US"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油冷</a:t>
                      </a:r>
                      <a:endParaRPr kumimoji="0" lang="zh-CN" altLang="en-US" sz="1800" b="1" i="0" u="none" strike="noStrike" cap="none" normalizeH="0" baseline="0" dirty="0">
                        <a:ln>
                          <a:noFill/>
                        </a:ln>
                        <a:solidFill>
                          <a:schemeClr val="tx1"/>
                        </a:solidFill>
                        <a:effectLst/>
                        <a:latin typeface="Arial" charset="0"/>
                        <a:ea typeface="宋体" pitchFamily="2" charset="-122"/>
                        <a:cs typeface="Times New Roman"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使用条件</a:t>
                      </a:r>
                      <a:r>
                        <a:rPr kumimoji="0" lang="zh-CN" altLang="en-US"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户外</a:t>
                      </a:r>
                      <a:endParaRPr kumimoji="0" lang="zh-CN" altLang="en-US" sz="18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开关位置</a:t>
                      </a:r>
                      <a:endParaRPr kumimoji="0" lang="zh-CN" altLang="en-US"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高压</a:t>
                      </a:r>
                      <a:endParaRPr kumimoji="0" lang="zh-CN" altLang="en-US"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grid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低压</a:t>
                      </a:r>
                      <a:endParaRPr kumimoji="0" lang="zh-CN" altLang="en-US"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a:ea typeface="宋体" pitchFamily="2" charset="-122"/>
                          <a:cs typeface="Times New Roman" pitchFamily="18" charset="0"/>
                        </a:rPr>
                        <a:t> </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73075">
                <a:tc vMerge="1">
                  <a:txBody>
                    <a:bodyPr/>
                    <a:lstStyle/>
                    <a:p>
                      <a:endParaRPr lang="zh-CN" altLang="en-US"/>
                    </a:p>
                  </a:txBody>
                  <a:tcPr/>
                </a:tc>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电压／</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V</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电流／</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电压／</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V</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电流</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a:ea typeface="宋体" pitchFamily="2" charset="-122"/>
                          <a:cs typeface="Times New Roman" pitchFamily="18" charset="0"/>
                        </a:rPr>
                        <a:t> </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7307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Ⅰ</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10500</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27</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5</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a:ea typeface="宋体" pitchFamily="2" charset="-122"/>
                          <a:cs typeface="Times New Roman" pitchFamily="18" charset="0"/>
                        </a:rPr>
                        <a:t> </a:t>
                      </a:r>
                      <a:endParaRPr kumimoji="0" lang="en-US" altLang="zh-CN" sz="18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a:ea typeface="宋体" pitchFamily="2" charset="-122"/>
                          <a:cs typeface="Times New Roman" pitchFamily="18" charset="0"/>
                        </a:rPr>
                        <a:t> </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73075">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Ⅱ</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10000</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28</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9</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400</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721</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7</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rowSpan="2">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0" i="0" u="none" strike="noStrike" cap="none" normalizeH="0" baseline="0">
                          <a:ln>
                            <a:noFill/>
                          </a:ln>
                          <a:solidFill>
                            <a:schemeClr val="tx1"/>
                          </a:solidFill>
                          <a:effectLst/>
                          <a:latin typeface="Arial"/>
                          <a:ea typeface="宋体" pitchFamily="2" charset="-122"/>
                          <a:cs typeface="Times New Roman" pitchFamily="18" charset="0"/>
                        </a:rPr>
                        <a:t> </a:t>
                      </a:r>
                      <a:endParaRPr kumimoji="0" lang="en-US" altLang="zh-CN" sz="1800" b="0"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74663">
                <a:tc vMerge="1">
                  <a:txBody>
                    <a:bodyPr/>
                    <a:lstStyle/>
                    <a:p>
                      <a:endParaRPr lang="zh-CN" altLang="en-US"/>
                    </a:p>
                  </a:txBody>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Ⅲ</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9500</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 30</a:t>
                      </a:r>
                      <a:r>
                        <a:rPr kumimoji="0" lang="zh-CN" altLang="en-US"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a:t>
                      </a:r>
                      <a:r>
                        <a:rPr kumimoji="0" lang="en-US" altLang="zh-CN" sz="1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4</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a:ea typeface="宋体" pitchFamily="2" charset="-122"/>
                          <a:cs typeface="Times New Roman" pitchFamily="18" charset="0"/>
                        </a:rPr>
                        <a:t> </a:t>
                      </a:r>
                      <a:endParaRPr kumimoji="0" lang="en-US" altLang="zh-CN" sz="1800" b="1" i="0" u="none" strike="noStrike" cap="none" normalizeH="0" baseline="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vMerge="1">
                  <a:txBody>
                    <a:bodyPr/>
                    <a:lstStyle/>
                    <a:p>
                      <a:endParaRPr lang="zh-CN" altLang="en-US"/>
                    </a:p>
                  </a:txBody>
                  <a:tcPr/>
                </a:tc>
                <a:extLst>
                  <a:ext uri="{0D108BD9-81ED-4DB2-BD59-A6C34878D82A}">
                    <a16:rowId xmlns:a16="http://schemas.microsoft.com/office/drawing/2014/main" val="10005"/>
                  </a:ext>
                </a:extLst>
              </a:tr>
              <a:tr h="473075">
                <a:tc gridSpan="7">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XX</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变压器厂</a:t>
                      </a:r>
                      <a:r>
                        <a:rPr kumimoji="0" lang="zh-CN" altLang="en-US" sz="1800" b="1" i="0" u="none" strike="noStrike" cap="none" normalizeH="0" baseline="0" dirty="0">
                          <a:ln>
                            <a:noFill/>
                          </a:ln>
                          <a:solidFill>
                            <a:schemeClr val="tx1"/>
                          </a:solidFill>
                          <a:effectLst/>
                          <a:latin typeface="Arial"/>
                          <a:ea typeface="宋体" pitchFamily="2" charset="-122"/>
                          <a:cs typeface="Times New Roman" pitchFamily="18" charset="0"/>
                        </a:rPr>
                        <a:t>   </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 </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XX</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年</a:t>
                      </a:r>
                      <a:r>
                        <a:rPr kumimoji="0" lang="en-US" altLang="zh-CN"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XX</a:t>
                      </a:r>
                      <a:r>
                        <a:rPr kumimoji="0" lang="zh-CN" altLang="en-US" sz="1800" b="1" i="0" u="none" strike="noStrike" cap="none" normalizeH="0" baseline="0" dirty="0">
                          <a:ln>
                            <a:noFill/>
                          </a:ln>
                          <a:solidFill>
                            <a:schemeClr val="tx1"/>
                          </a:solidFill>
                          <a:effectLst/>
                          <a:latin typeface="Times New Roman" pitchFamily="18" charset="0"/>
                          <a:ea typeface="宋体" pitchFamily="2" charset="-122"/>
                          <a:cs typeface="Times New Roman" pitchFamily="18" charset="0"/>
                        </a:rPr>
                        <a:t>月</a:t>
                      </a:r>
                      <a:endParaRPr kumimoji="0" lang="zh-CN" altLang="en-US" sz="1800" b="1" i="0" u="none" strike="noStrike" cap="none" normalizeH="0" baseline="0" dirty="0">
                        <a:ln>
                          <a:noFill/>
                        </a:ln>
                        <a:solidFill>
                          <a:schemeClr val="tx1"/>
                        </a:solidFill>
                        <a:effectLst/>
                        <a:latin typeface="Arial" charset="0"/>
                        <a:ea typeface="宋体" pitchFamily="2" charset="-122"/>
                      </a:endParaRPr>
                    </a:p>
                  </a:txBody>
                  <a:tcPr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6"/>
                  </a:ext>
                </a:extLst>
              </a:tr>
            </a:tbl>
          </a:graphicData>
        </a:graphic>
      </p:graphicFrame>
      <p:pic>
        <p:nvPicPr>
          <p:cNvPr id="2" name="图片 1"/>
          <p:cNvPicPr>
            <a:picLocks noChangeAspect="1"/>
          </p:cNvPicPr>
          <p:nvPr/>
        </p:nvPicPr>
        <p:blipFill rotWithShape="1">
          <a:blip r:embed="rId2"/>
          <a:srcRect l="13949" t="23525" r="12856" b="8818"/>
          <a:stretch/>
        </p:blipFill>
        <p:spPr>
          <a:xfrm>
            <a:off x="5050958" y="159006"/>
            <a:ext cx="3710443" cy="2547469"/>
          </a:xfrm>
          <a:prstGeom prst="rect">
            <a:avLst/>
          </a:prstGeom>
        </p:spPr>
      </p:pic>
    </p:spTree>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Text Box 4"/>
          <p:cNvSpPr txBox="1">
            <a:spLocks noChangeArrowheads="1"/>
          </p:cNvSpPr>
          <p:nvPr/>
        </p:nvSpPr>
        <p:spPr bwMode="auto">
          <a:xfrm>
            <a:off x="611188" y="549275"/>
            <a:ext cx="4751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5. </a:t>
            </a:r>
            <a:r>
              <a:rPr lang="zh-CN" altLang="en-US" sz="2800" b="1">
                <a:latin typeface="仿宋_GB2312" pitchFamily="49" charset="-122"/>
                <a:ea typeface="仿宋_GB2312" pitchFamily="49" charset="-122"/>
              </a:rPr>
              <a:t>变压器的额定值</a:t>
            </a:r>
          </a:p>
        </p:txBody>
      </p:sp>
      <p:sp>
        <p:nvSpPr>
          <p:cNvPr id="23556" name="Text Box 5"/>
          <p:cNvSpPr txBox="1">
            <a:spLocks noChangeArrowheads="1"/>
          </p:cNvSpPr>
          <p:nvPr/>
        </p:nvSpPr>
        <p:spPr bwMode="auto">
          <a:xfrm>
            <a:off x="539750" y="1127125"/>
            <a:ext cx="82819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上表所示变压器是配电站用的降压变压器，将</a:t>
            </a:r>
            <a:r>
              <a:rPr lang="en-US" altLang="zh-CN" sz="2800" b="1">
                <a:ea typeface="仿宋_GB2312" pitchFamily="49" charset="-122"/>
                <a:cs typeface="Times New Roman" panose="02020603050405020304" pitchFamily="18" charset="0"/>
              </a:rPr>
              <a:t>10kV</a:t>
            </a:r>
            <a:r>
              <a:rPr lang="zh-CN" altLang="en-US" sz="2800" b="1">
                <a:ea typeface="仿宋_GB2312" pitchFamily="49" charset="-122"/>
                <a:cs typeface="Times New Roman" panose="02020603050405020304" pitchFamily="18" charset="0"/>
              </a:rPr>
              <a:t>的高压降为</a:t>
            </a:r>
            <a:r>
              <a:rPr lang="en-US" altLang="zh-CN" sz="2800" b="1">
                <a:ea typeface="仿宋_GB2312" pitchFamily="49" charset="-122"/>
                <a:cs typeface="Times New Roman" panose="02020603050405020304" pitchFamily="18" charset="0"/>
              </a:rPr>
              <a:t>400V</a:t>
            </a:r>
            <a:r>
              <a:rPr lang="zh-CN" altLang="en-US" sz="2800" b="1">
                <a:ea typeface="仿宋_GB2312" pitchFamily="49" charset="-122"/>
                <a:cs typeface="Times New Roman" panose="02020603050405020304" pitchFamily="18" charset="0"/>
              </a:rPr>
              <a:t>的低压，供三相负载使用。铭牌中的主要参数说明如下： </a:t>
            </a:r>
          </a:p>
        </p:txBody>
      </p:sp>
      <p:sp>
        <p:nvSpPr>
          <p:cNvPr id="23557" name="Rectangle 7"/>
          <p:cNvSpPr>
            <a:spLocks noChangeArrowheads="1"/>
          </p:cNvSpPr>
          <p:nvPr/>
        </p:nvSpPr>
        <p:spPr bwMode="auto">
          <a:xfrm>
            <a:off x="971550" y="2636838"/>
            <a:ext cx="1439863"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Times New Roman" panose="02020603050405020304" pitchFamily="18" charset="0"/>
                <a:cs typeface="Times New Roman" panose="02020603050405020304" pitchFamily="18" charset="0"/>
              </a:rPr>
              <a:t>1)</a:t>
            </a:r>
            <a:r>
              <a:rPr kumimoji="1" lang="zh-CN" altLang="en-US" sz="2400" b="1" dirty="0">
                <a:latin typeface="Times New Roman" panose="02020603050405020304" pitchFamily="18" charset="0"/>
                <a:cs typeface="Times New Roman" panose="02020603050405020304" pitchFamily="18" charset="0"/>
              </a:rPr>
              <a:t>型号</a:t>
            </a:r>
            <a:endParaRPr kumimoji="1" lang="zh-CN" altLang="en-US" sz="2400" b="1" dirty="0">
              <a:latin typeface="Times New Roman" panose="02020603050405020304" pitchFamily="18" charset="0"/>
            </a:endParaRPr>
          </a:p>
        </p:txBody>
      </p:sp>
      <p:sp>
        <p:nvSpPr>
          <p:cNvPr id="23558" name="灯片编号占位符 5"/>
          <p:cNvSpPr txBox="1">
            <a:spLocks noGrp="1"/>
          </p:cNvSpPr>
          <p:nvPr/>
        </p:nvSpPr>
        <p:spPr bwMode="auto">
          <a:xfrm>
            <a:off x="6553200" y="6245225"/>
            <a:ext cx="2133600"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r" eaLnBrk="1" hangingPunct="1">
              <a:spcBef>
                <a:spcPct val="0"/>
              </a:spcBef>
              <a:buFontTx/>
              <a:buNone/>
            </a:pPr>
            <a:fld id="{33882AFE-BA35-4EA6-805F-C48EFA66D971}" type="slidenum">
              <a:rPr lang="en-US" altLang="zh-CN" sz="1400"/>
              <a:pPr algn="r" eaLnBrk="1" hangingPunct="1">
                <a:spcBef>
                  <a:spcPct val="0"/>
                </a:spcBef>
                <a:buFontTx/>
                <a:buNone/>
              </a:pPr>
              <a:t>19</a:t>
            </a:fld>
            <a:endParaRPr lang="en-US" altLang="zh-CN" sz="1400"/>
          </a:p>
        </p:txBody>
      </p:sp>
      <p:grpSp>
        <p:nvGrpSpPr>
          <p:cNvPr id="25" name="Group 44"/>
          <p:cNvGrpSpPr>
            <a:grpSpLocks/>
          </p:cNvGrpSpPr>
          <p:nvPr/>
        </p:nvGrpSpPr>
        <p:grpSpPr bwMode="auto">
          <a:xfrm>
            <a:off x="1403648" y="3356992"/>
            <a:ext cx="5400600" cy="2034387"/>
            <a:chOff x="595" y="2097"/>
            <a:chExt cx="2503" cy="1954"/>
          </a:xfrm>
        </p:grpSpPr>
        <p:grpSp>
          <p:nvGrpSpPr>
            <p:cNvPr id="26" name="Group 43"/>
            <p:cNvGrpSpPr>
              <a:grpSpLocks/>
            </p:cNvGrpSpPr>
            <p:nvPr/>
          </p:nvGrpSpPr>
          <p:grpSpPr bwMode="auto">
            <a:xfrm>
              <a:off x="595" y="2097"/>
              <a:ext cx="2503" cy="1954"/>
              <a:chOff x="958" y="2097"/>
              <a:chExt cx="2503" cy="1954"/>
            </a:xfrm>
          </p:grpSpPr>
          <p:sp>
            <p:nvSpPr>
              <p:cNvPr id="29" name="Text Box 29"/>
              <p:cNvSpPr txBox="1">
                <a:spLocks noChangeArrowheads="1"/>
              </p:cNvSpPr>
              <p:nvPr/>
            </p:nvSpPr>
            <p:spPr bwMode="auto">
              <a:xfrm>
                <a:off x="958" y="2097"/>
                <a:ext cx="1646" cy="6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spcBef>
                    <a:spcPct val="0"/>
                  </a:spcBef>
                  <a:buFontTx/>
                  <a:buNone/>
                </a:pPr>
                <a:r>
                  <a:rPr lang="en-US" altLang="zh-CN" sz="2000" b="1" dirty="0" smtClean="0">
                    <a:latin typeface="Times New Roman" panose="02020603050405020304" pitchFamily="18" charset="0"/>
                  </a:rPr>
                  <a:t> S  7 -  500</a:t>
                </a:r>
                <a:r>
                  <a:rPr lang="zh-CN" altLang="en-US" sz="2000" b="1" dirty="0">
                    <a:latin typeface="Times New Roman" panose="02020603050405020304" pitchFamily="18" charset="0"/>
                  </a:rPr>
                  <a:t>／</a:t>
                </a:r>
                <a:r>
                  <a:rPr lang="en-US" altLang="zh-CN" sz="2000" b="1" dirty="0">
                    <a:latin typeface="Times New Roman" panose="02020603050405020304" pitchFamily="18" charset="0"/>
                  </a:rPr>
                  <a:t>10</a:t>
                </a:r>
                <a:endParaRPr lang="en-US" altLang="zh-CN" sz="2000" b="1" dirty="0"/>
              </a:p>
            </p:txBody>
          </p:sp>
          <p:sp>
            <p:nvSpPr>
              <p:cNvPr id="30" name="Line 30"/>
              <p:cNvSpPr>
                <a:spLocks noChangeShapeType="1"/>
              </p:cNvSpPr>
              <p:nvPr/>
            </p:nvSpPr>
            <p:spPr bwMode="auto">
              <a:xfrm>
                <a:off x="1301" y="2617"/>
                <a:ext cx="0" cy="102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a14:hiddenLine>
                </a:ext>
              </a:extLst>
            </p:spPr>
            <p:txBody>
              <a:bodyPr/>
              <a:lstStyle/>
              <a:p>
                <a:endParaRPr lang="zh-CN" altLang="en-US" sz="2000"/>
              </a:p>
            </p:txBody>
          </p:sp>
          <p:sp>
            <p:nvSpPr>
              <p:cNvPr id="31" name="Line 31"/>
              <p:cNvSpPr>
                <a:spLocks noChangeShapeType="1"/>
              </p:cNvSpPr>
              <p:nvPr/>
            </p:nvSpPr>
            <p:spPr bwMode="auto">
              <a:xfrm>
                <a:off x="1301" y="2617"/>
                <a:ext cx="1" cy="12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2" name="Line 32"/>
              <p:cNvSpPr>
                <a:spLocks noChangeShapeType="1"/>
              </p:cNvSpPr>
              <p:nvPr/>
            </p:nvSpPr>
            <p:spPr bwMode="auto">
              <a:xfrm>
                <a:off x="1927" y="2617"/>
                <a:ext cx="0" cy="12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3" name="Text Box 34"/>
              <p:cNvSpPr txBox="1">
                <a:spLocks noChangeArrowheads="1"/>
              </p:cNvSpPr>
              <p:nvPr/>
            </p:nvSpPr>
            <p:spPr bwMode="auto">
              <a:xfrm>
                <a:off x="2210" y="2510"/>
                <a:ext cx="1251" cy="3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dirty="0">
                    <a:latin typeface="Times New Roman" panose="02020603050405020304" pitchFamily="18" charset="0"/>
                  </a:rPr>
                  <a:t>高压侧电压</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kV</a:t>
                </a:r>
                <a:r>
                  <a:rPr lang="zh-CN" altLang="en-US" sz="2000" b="1" dirty="0">
                    <a:latin typeface="Times New Roman" panose="02020603050405020304" pitchFamily="18" charset="0"/>
                  </a:rPr>
                  <a:t>）</a:t>
                </a:r>
                <a:endParaRPr lang="zh-CN" altLang="en-US" sz="2000" b="1" dirty="0"/>
              </a:p>
            </p:txBody>
          </p:sp>
          <p:sp>
            <p:nvSpPr>
              <p:cNvPr id="34" name="Line 35"/>
              <p:cNvSpPr>
                <a:spLocks noChangeShapeType="1"/>
              </p:cNvSpPr>
              <p:nvPr/>
            </p:nvSpPr>
            <p:spPr bwMode="auto">
              <a:xfrm>
                <a:off x="1614" y="2617"/>
                <a:ext cx="0" cy="51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5" name="Line 36"/>
              <p:cNvSpPr>
                <a:spLocks noChangeShapeType="1"/>
              </p:cNvSpPr>
              <p:nvPr/>
            </p:nvSpPr>
            <p:spPr bwMode="auto">
              <a:xfrm>
                <a:off x="1614" y="3127"/>
                <a:ext cx="573"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6" name="Text Box 37"/>
              <p:cNvSpPr txBox="1">
                <a:spLocks noChangeArrowheads="1"/>
              </p:cNvSpPr>
              <p:nvPr/>
            </p:nvSpPr>
            <p:spPr bwMode="auto">
              <a:xfrm>
                <a:off x="1884" y="2877"/>
                <a:ext cx="1407" cy="3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dirty="0">
                    <a:latin typeface="Times New Roman" panose="02020603050405020304" pitchFamily="18" charset="0"/>
                  </a:rPr>
                  <a:t>变压器容量</a:t>
                </a:r>
                <a:r>
                  <a:rPr lang="zh-CN" altLang="en-US" sz="2000" b="1" dirty="0" smtClean="0">
                    <a:latin typeface="Times New Roman" panose="02020603050405020304" pitchFamily="18" charset="0"/>
                  </a:rPr>
                  <a:t>（</a:t>
                </a:r>
                <a:r>
                  <a:rPr lang="en-US" altLang="zh-CN" sz="2000" b="1" dirty="0">
                    <a:latin typeface="Times New Roman" panose="02020603050405020304" pitchFamily="18" charset="0"/>
                  </a:rPr>
                  <a:t>k</a:t>
                </a:r>
                <a:r>
                  <a:rPr lang="en-US" altLang="zh-CN" sz="2000" b="1" dirty="0" smtClean="0">
                    <a:latin typeface="Times New Roman" panose="02020603050405020304" pitchFamily="18" charset="0"/>
                  </a:rPr>
                  <a:t>VA</a:t>
                </a:r>
                <a:r>
                  <a:rPr lang="zh-CN" altLang="en-US" sz="2000" b="1" dirty="0">
                    <a:latin typeface="Times New Roman" panose="02020603050405020304" pitchFamily="18" charset="0"/>
                  </a:rPr>
                  <a:t>）</a:t>
                </a:r>
                <a:endParaRPr lang="zh-CN" altLang="en-US" sz="2000" b="1" dirty="0"/>
              </a:p>
            </p:txBody>
          </p:sp>
          <p:sp>
            <p:nvSpPr>
              <p:cNvPr id="37" name="Line 38"/>
              <p:cNvSpPr>
                <a:spLocks noChangeShapeType="1"/>
              </p:cNvSpPr>
              <p:nvPr/>
            </p:nvSpPr>
            <p:spPr bwMode="auto">
              <a:xfrm>
                <a:off x="1405" y="2617"/>
                <a:ext cx="0" cy="89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8" name="Line 39"/>
              <p:cNvSpPr>
                <a:spLocks noChangeShapeType="1"/>
              </p:cNvSpPr>
              <p:nvPr/>
            </p:nvSpPr>
            <p:spPr bwMode="auto">
              <a:xfrm>
                <a:off x="1405" y="3510"/>
                <a:ext cx="782"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39" name="Text Box 40"/>
              <p:cNvSpPr txBox="1">
                <a:spLocks noChangeArrowheads="1"/>
              </p:cNvSpPr>
              <p:nvPr/>
            </p:nvSpPr>
            <p:spPr bwMode="auto">
              <a:xfrm>
                <a:off x="1884" y="3229"/>
                <a:ext cx="1251" cy="38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dirty="0">
                    <a:latin typeface="Times New Roman" panose="02020603050405020304" pitchFamily="18" charset="0"/>
                  </a:rPr>
                  <a:t>设计序号</a:t>
                </a:r>
                <a:endParaRPr lang="zh-CN" altLang="en-US" sz="2000" b="1" dirty="0"/>
              </a:p>
            </p:txBody>
          </p:sp>
          <p:sp>
            <p:nvSpPr>
              <p:cNvPr id="40" name="Line 41"/>
              <p:cNvSpPr>
                <a:spLocks noChangeShapeType="1"/>
              </p:cNvSpPr>
              <p:nvPr/>
            </p:nvSpPr>
            <p:spPr bwMode="auto">
              <a:xfrm>
                <a:off x="1301" y="3892"/>
                <a:ext cx="886"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sp>
            <p:nvSpPr>
              <p:cNvPr id="41" name="Text Box 42"/>
              <p:cNvSpPr txBox="1">
                <a:spLocks noChangeArrowheads="1"/>
              </p:cNvSpPr>
              <p:nvPr/>
            </p:nvSpPr>
            <p:spPr bwMode="auto">
              <a:xfrm>
                <a:off x="1903" y="3668"/>
                <a:ext cx="1251" cy="38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dirty="0">
                    <a:latin typeface="Times New Roman" panose="02020603050405020304" pitchFamily="18" charset="0"/>
                  </a:rPr>
                  <a:t>三相变压器</a:t>
                </a:r>
                <a:endParaRPr lang="zh-CN" altLang="en-US" sz="2000" b="1" dirty="0"/>
              </a:p>
            </p:txBody>
          </p:sp>
        </p:grpSp>
        <p:sp>
          <p:nvSpPr>
            <p:cNvPr id="27" name="Line 33"/>
            <p:cNvSpPr>
              <a:spLocks noChangeShapeType="1"/>
            </p:cNvSpPr>
            <p:nvPr/>
          </p:nvSpPr>
          <p:spPr bwMode="auto">
            <a:xfrm>
              <a:off x="1565" y="2750"/>
              <a:ext cx="2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sz="2000"/>
            </a:p>
          </p:txBody>
        </p:sp>
      </p:gr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A526863-B200-400E-81E2-827B442389C3}" type="slidenum">
              <a:rPr lang="en-US" altLang="zh-CN" sz="1400" smtClean="0"/>
              <a:pPr>
                <a:spcBef>
                  <a:spcPct val="0"/>
                </a:spcBef>
                <a:buFontTx/>
                <a:buNone/>
              </a:pPr>
              <a:t>2</a:t>
            </a:fld>
            <a:endParaRPr lang="en-US" altLang="zh-CN" sz="1400"/>
          </a:p>
        </p:txBody>
      </p:sp>
      <p:sp>
        <p:nvSpPr>
          <p:cNvPr id="6147" name="Rectangle 4"/>
          <p:cNvSpPr>
            <a:spLocks noChangeArrowheads="1"/>
          </p:cNvSpPr>
          <p:nvPr/>
        </p:nvSpPr>
        <p:spPr bwMode="auto">
          <a:xfrm>
            <a:off x="395288" y="1052736"/>
            <a:ext cx="820896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b="1" dirty="0">
                <a:ea typeface="仿宋_GB2312" pitchFamily="49" charset="-122"/>
                <a:cs typeface="Times New Roman" panose="02020603050405020304" pitchFamily="18" charset="0"/>
              </a:rPr>
              <a:t>        1831</a:t>
            </a:r>
            <a:r>
              <a:rPr lang="zh-CN" altLang="en-US" sz="2800" b="1" dirty="0">
                <a:ea typeface="仿宋_GB2312" pitchFamily="49" charset="-122"/>
                <a:cs typeface="Times New Roman" panose="02020603050405020304" pitchFamily="18" charset="0"/>
              </a:rPr>
              <a:t>年，法拉第采用左图所示的实验装置进行磁生电的实验。通过这个实验发现了电磁感应现象。法拉第进行这个实验的装置，实际上是世界上第一只变压器雏形，如右图所示。</a:t>
            </a:r>
          </a:p>
        </p:txBody>
      </p:sp>
      <p:pic>
        <p:nvPicPr>
          <p:cNvPr id="6148" name="Picture 5" descr="image001"/>
          <p:cNvPicPr>
            <a:picLocks noChangeAspect="1" noChangeArrowheads="1"/>
          </p:cNvPicPr>
          <p:nvPr/>
        </p:nvPicPr>
        <p:blipFill>
          <a:blip r:embed="rId2">
            <a:extLst>
              <a:ext uri="{28A0092B-C50C-407E-A947-70E740481C1C}">
                <a14:useLocalDpi xmlns:a14="http://schemas.microsoft.com/office/drawing/2010/main" val="0"/>
              </a:ext>
            </a:extLst>
          </a:blip>
          <a:srcRect l="24159" r="23756" b="1328"/>
          <a:stretch>
            <a:fillRect/>
          </a:stretch>
        </p:blipFill>
        <p:spPr bwMode="auto">
          <a:xfrm>
            <a:off x="3923928" y="2854189"/>
            <a:ext cx="2448520" cy="1820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9" name="Picture 6" descr="image00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3928" y="4691638"/>
            <a:ext cx="2482172" cy="1833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50" name="Text Box 9"/>
          <p:cNvSpPr txBox="1">
            <a:spLocks noChangeArrowheads="1"/>
          </p:cNvSpPr>
          <p:nvPr/>
        </p:nvSpPr>
        <p:spPr bwMode="auto">
          <a:xfrm>
            <a:off x="635000" y="476672"/>
            <a:ext cx="4038600"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b="1">
                <a:latin typeface="Times New Roman" panose="02020603050405020304" pitchFamily="18" charset="0"/>
                <a:ea typeface="隶书" panose="02010509060101010101" pitchFamily="49" charset="-122"/>
              </a:rPr>
              <a:t>变压器发展历史：</a:t>
            </a:r>
          </a:p>
        </p:txBody>
      </p:sp>
      <p:pic>
        <p:nvPicPr>
          <p:cNvPr id="53250" name="Picture 2" descr="https://upload.wikimedia.org/wikipedia/commons/thumb/1/1c/Induction_experiment.png/290px-Induction_experiment.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520" y="2907862"/>
            <a:ext cx="2747259" cy="1808997"/>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rotWithShape="1">
          <a:blip r:embed="rId5"/>
          <a:srcRect b="9113"/>
          <a:stretch/>
        </p:blipFill>
        <p:spPr>
          <a:xfrm>
            <a:off x="432520" y="4777937"/>
            <a:ext cx="2747259" cy="1638175"/>
          </a:xfrm>
          <a:prstGeom prst="rect">
            <a:avLst/>
          </a:prstGeom>
        </p:spPr>
      </p:pic>
      <p:sp>
        <p:nvSpPr>
          <p:cNvPr id="3" name="右箭头 2"/>
          <p:cNvSpPr/>
          <p:nvPr/>
        </p:nvSpPr>
        <p:spPr bwMode="auto">
          <a:xfrm>
            <a:off x="3312840" y="4467597"/>
            <a:ext cx="648072" cy="432023"/>
          </a:xfrm>
          <a:prstGeom prst="rightArrow">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pic>
        <p:nvPicPr>
          <p:cNvPr id="4" name="图片 3"/>
          <p:cNvPicPr>
            <a:picLocks noChangeAspect="1"/>
          </p:cNvPicPr>
          <p:nvPr/>
        </p:nvPicPr>
        <p:blipFill>
          <a:blip r:embed="rId6"/>
          <a:stretch>
            <a:fillRect/>
          </a:stretch>
        </p:blipFill>
        <p:spPr>
          <a:xfrm>
            <a:off x="6406100" y="3347418"/>
            <a:ext cx="2664296" cy="2529853"/>
          </a:xfrm>
          <a:prstGeom prst="rect">
            <a:avLst/>
          </a:prstGeom>
        </p:spPr>
      </p:pic>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79DC88C-4363-4576-A206-84FA96F3AE35}" type="slidenum">
              <a:rPr lang="en-US" altLang="zh-CN" sz="1400" smtClean="0"/>
              <a:pPr>
                <a:spcBef>
                  <a:spcPct val="0"/>
                </a:spcBef>
                <a:buFontTx/>
                <a:buNone/>
              </a:pPr>
              <a:t>20</a:t>
            </a:fld>
            <a:endParaRPr lang="en-US" altLang="zh-CN" sz="1400"/>
          </a:p>
        </p:txBody>
      </p:sp>
      <p:sp>
        <p:nvSpPr>
          <p:cNvPr id="24595" name="Rectangle 5"/>
          <p:cNvSpPr>
            <a:spLocks noChangeArrowheads="1"/>
          </p:cNvSpPr>
          <p:nvPr/>
        </p:nvSpPr>
        <p:spPr bwMode="auto">
          <a:xfrm>
            <a:off x="107950" y="258763"/>
            <a:ext cx="882173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额定电压   </a:t>
            </a:r>
            <a:r>
              <a:rPr kumimoji="1" lang="zh-CN" altLang="en-US" sz="2400" b="1" dirty="0" smtClean="0">
                <a:latin typeface="Times New Roman" panose="02020603050405020304" pitchFamily="18" charset="0"/>
                <a:cs typeface="Times New Roman" panose="02020603050405020304" pitchFamily="18" charset="0"/>
              </a:rPr>
              <a:t> </a:t>
            </a:r>
            <a:r>
              <a:rPr kumimoji="1" lang="en-US" altLang="zh-CN" sz="2400" b="1" dirty="0" err="1" smtClean="0">
                <a:latin typeface="Times New Roman" panose="02020603050405020304" pitchFamily="18" charset="0"/>
                <a:cs typeface="Times New Roman" panose="02020603050405020304" pitchFamily="18" charset="0"/>
              </a:rPr>
              <a:t>U</a:t>
            </a:r>
            <a:r>
              <a:rPr kumimoji="1" lang="en-US" altLang="zh-CN" sz="2400" b="1" baseline="-25000" dirty="0" err="1" smtClean="0">
                <a:latin typeface="Times New Roman" panose="02020603050405020304" pitchFamily="18" charset="0"/>
                <a:cs typeface="Times New Roman" panose="02020603050405020304" pitchFamily="18" charset="0"/>
              </a:rPr>
              <a:t>1N</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a:latin typeface="Times New Roman" panose="02020603050405020304" pitchFamily="18" charset="0"/>
                <a:cs typeface="Times New Roman" panose="02020603050405020304" pitchFamily="18" charset="0"/>
              </a:rPr>
              <a:t>加在一次绕组上的正常工作电压值 </a:t>
            </a:r>
          </a:p>
          <a:p>
            <a:pPr eaLnBrk="1" hangingPunct="1">
              <a:spcBef>
                <a:spcPct val="50000"/>
              </a:spcBef>
              <a:buFontTx/>
              <a:buNone/>
            </a:pPr>
            <a:r>
              <a:rPr kumimoji="1" lang="zh-CN" altLang="en-US" sz="2400" b="1" dirty="0" smtClean="0">
                <a:latin typeface="Times New Roman" panose="02020603050405020304" pitchFamily="18" charset="0"/>
                <a:cs typeface="Times New Roman" panose="02020603050405020304" pitchFamily="18" charset="0"/>
              </a:rPr>
              <a:t>                        </a:t>
            </a:r>
            <a:r>
              <a:rPr kumimoji="1" lang="en-US" altLang="zh-CN" sz="2400" b="1" dirty="0" err="1" smtClean="0">
                <a:latin typeface="Times New Roman" panose="02020603050405020304" pitchFamily="18" charset="0"/>
                <a:cs typeface="Times New Roman" panose="02020603050405020304" pitchFamily="18" charset="0"/>
              </a:rPr>
              <a:t>U</a:t>
            </a:r>
            <a:r>
              <a:rPr kumimoji="1" lang="en-US" altLang="zh-CN" sz="2400" b="1" baseline="-25000" dirty="0" err="1" smtClean="0">
                <a:latin typeface="Times New Roman" panose="02020603050405020304" pitchFamily="18" charset="0"/>
                <a:cs typeface="Times New Roman" panose="02020603050405020304" pitchFamily="18" charset="0"/>
              </a:rPr>
              <a:t>2N</a:t>
            </a:r>
            <a:r>
              <a:rPr kumimoji="1" lang="zh-CN" altLang="en-US" sz="2400" b="1" dirty="0" smtClean="0">
                <a:latin typeface="Times New Roman" panose="02020603050405020304" pitchFamily="18" charset="0"/>
                <a:cs typeface="Times New Roman" panose="02020603050405020304" pitchFamily="18" charset="0"/>
              </a:rPr>
              <a:t>：</a:t>
            </a:r>
            <a:r>
              <a:rPr kumimoji="1" lang="zh-CN" altLang="en-US" sz="2400" b="1" dirty="0">
                <a:solidFill>
                  <a:srgbClr val="FF0000"/>
                </a:solidFill>
                <a:latin typeface="Times New Roman" panose="02020603050405020304" pitchFamily="18" charset="0"/>
                <a:cs typeface="Times New Roman" panose="02020603050405020304" pitchFamily="18" charset="0"/>
              </a:rPr>
              <a:t>变压器在空载时</a:t>
            </a:r>
            <a:r>
              <a:rPr kumimoji="1" lang="zh-CN" altLang="en-US" sz="2400" b="1" dirty="0">
                <a:latin typeface="Times New Roman" panose="02020603050405020304" pitchFamily="18" charset="0"/>
                <a:cs typeface="Times New Roman" panose="02020603050405020304" pitchFamily="18" charset="0"/>
              </a:rPr>
              <a:t>，高压侧加上</a:t>
            </a:r>
            <a:r>
              <a:rPr kumimoji="1" lang="zh-CN" altLang="en-US" sz="2400" b="1" dirty="0" smtClean="0">
                <a:latin typeface="Times New Roman" panose="02020603050405020304" pitchFamily="18" charset="0"/>
                <a:cs typeface="Times New Roman" panose="02020603050405020304" pitchFamily="18" charset="0"/>
              </a:rPr>
              <a:t>额定电压</a:t>
            </a:r>
            <a:r>
              <a:rPr kumimoji="1" lang="zh-CN" altLang="en-US" sz="2400" b="1" dirty="0">
                <a:latin typeface="Times New Roman" panose="02020603050405020304" pitchFamily="18" charset="0"/>
                <a:cs typeface="Times New Roman" panose="02020603050405020304" pitchFamily="18" charset="0"/>
              </a:rPr>
              <a:t>后</a:t>
            </a:r>
            <a:r>
              <a:rPr kumimoji="1" lang="zh-CN" altLang="en-US" sz="2400" b="1" dirty="0" smtClean="0">
                <a:latin typeface="Times New Roman" panose="02020603050405020304" pitchFamily="18" charset="0"/>
                <a:cs typeface="Times New Roman" panose="02020603050405020304" pitchFamily="18" charset="0"/>
              </a:rPr>
              <a:t>，</a:t>
            </a:r>
            <a:endParaRPr kumimoji="1" lang="en-US" altLang="zh-CN" sz="2400" b="1" dirty="0" smtClean="0">
              <a:latin typeface="Times New Roman" panose="02020603050405020304" pitchFamily="18" charset="0"/>
              <a:cs typeface="Times New Roman" panose="02020603050405020304" pitchFamily="18" charset="0"/>
            </a:endParaRPr>
          </a:p>
          <a:p>
            <a:pPr eaLnBrk="1" hangingPunct="1">
              <a:spcBef>
                <a:spcPct val="50000"/>
              </a:spcBef>
              <a:buFontTx/>
              <a:buNone/>
            </a:pPr>
            <a:r>
              <a:rPr kumimoji="1" lang="en-US" altLang="zh-CN" sz="2400" b="1" dirty="0">
                <a:latin typeface="Times New Roman" panose="02020603050405020304" pitchFamily="18" charset="0"/>
                <a:cs typeface="Times New Roman" panose="02020603050405020304" pitchFamily="18" charset="0"/>
              </a:rPr>
              <a:t> </a:t>
            </a:r>
            <a:r>
              <a:rPr kumimoji="1" lang="en-US" altLang="zh-CN" sz="2400" b="1" dirty="0" smtClean="0">
                <a:latin typeface="Times New Roman" panose="02020603050405020304" pitchFamily="18" charset="0"/>
                <a:cs typeface="Times New Roman" panose="02020603050405020304" pitchFamily="18" charset="0"/>
              </a:rPr>
              <a:t>                                  </a:t>
            </a:r>
            <a:r>
              <a:rPr kumimoji="1" lang="zh-CN" altLang="en-US" sz="2400" b="1" dirty="0" smtClean="0">
                <a:latin typeface="Times New Roman" panose="02020603050405020304" pitchFamily="18" charset="0"/>
                <a:cs typeface="Times New Roman" panose="02020603050405020304" pitchFamily="18" charset="0"/>
              </a:rPr>
              <a:t>二次绕组</a:t>
            </a:r>
            <a:r>
              <a:rPr kumimoji="1" lang="zh-CN" altLang="en-US" sz="2400" b="1" dirty="0">
                <a:latin typeface="Times New Roman" panose="02020603050405020304" pitchFamily="18" charset="0"/>
                <a:cs typeface="Times New Roman" panose="02020603050405020304" pitchFamily="18" charset="0"/>
              </a:rPr>
              <a:t>两端的电压值。</a:t>
            </a:r>
            <a:r>
              <a:rPr kumimoji="1" lang="zh-CN" altLang="en-US" sz="2400" dirty="0"/>
              <a:t> </a:t>
            </a:r>
          </a:p>
        </p:txBody>
      </p:sp>
      <p:grpSp>
        <p:nvGrpSpPr>
          <p:cNvPr id="24580" name="Group 37"/>
          <p:cNvGrpSpPr>
            <a:grpSpLocks/>
          </p:cNvGrpSpPr>
          <p:nvPr/>
        </p:nvGrpSpPr>
        <p:grpSpPr bwMode="auto">
          <a:xfrm>
            <a:off x="179065" y="1811536"/>
            <a:ext cx="4752975" cy="457200"/>
            <a:chOff x="204" y="1389"/>
            <a:chExt cx="2994" cy="288"/>
          </a:xfrm>
        </p:grpSpPr>
        <p:sp>
          <p:nvSpPr>
            <p:cNvPr id="24592" name="Rectangle 18"/>
            <p:cNvSpPr>
              <a:spLocks noChangeArrowheads="1"/>
            </p:cNvSpPr>
            <p:nvPr/>
          </p:nvSpPr>
          <p:spPr bwMode="auto">
            <a:xfrm>
              <a:off x="204" y="1389"/>
              <a:ext cx="29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cs typeface="Times New Roman" panose="02020603050405020304" pitchFamily="18" charset="0"/>
                </a:rPr>
                <a:t>3</a:t>
              </a:r>
              <a:r>
                <a:rPr kumimoji="1" lang="zh-CN" altLang="en-US" sz="2400" b="1">
                  <a:latin typeface="Times New Roman" panose="02020603050405020304" pitchFamily="18" charset="0"/>
                  <a:cs typeface="Times New Roman" panose="02020603050405020304" pitchFamily="18" charset="0"/>
                </a:rPr>
                <a:t>）额定电流                 和</a:t>
              </a:r>
            </a:p>
          </p:txBody>
        </p:sp>
        <p:graphicFrame>
          <p:nvGraphicFramePr>
            <p:cNvPr id="24593" name="Object 19"/>
            <p:cNvGraphicFramePr>
              <a:graphicFrameLocks noChangeAspect="1"/>
            </p:cNvGraphicFramePr>
            <p:nvPr/>
          </p:nvGraphicFramePr>
          <p:xfrm>
            <a:off x="1859" y="1389"/>
            <a:ext cx="273" cy="272"/>
          </p:xfrm>
          <a:graphic>
            <a:graphicData uri="http://schemas.openxmlformats.org/presentationml/2006/ole">
              <mc:AlternateContent xmlns:mc="http://schemas.openxmlformats.org/markup-compatibility/2006">
                <mc:Choice xmlns:v="urn:schemas-microsoft-com:vml" Requires="v">
                  <p:oleObj spid="_x0000_s25264" name="公式" r:id="rId3" imgW="228600" imgH="228600" progId="Equation.3">
                    <p:embed/>
                  </p:oleObj>
                </mc:Choice>
                <mc:Fallback>
                  <p:oleObj name="公式" r:id="rId3" imgW="228600" imgH="228600" progId="Equation.3">
                    <p:embed/>
                    <p:pic>
                      <p:nvPicPr>
                        <p:cNvPr id="0" name="Object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9" y="1389"/>
                          <a:ext cx="273" cy="2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24594" name="Object 33"/>
            <p:cNvGraphicFramePr>
              <a:graphicFrameLocks noChangeAspect="1"/>
            </p:cNvGraphicFramePr>
            <p:nvPr/>
          </p:nvGraphicFramePr>
          <p:xfrm>
            <a:off x="2472" y="1389"/>
            <a:ext cx="317" cy="272"/>
          </p:xfrm>
          <a:graphic>
            <a:graphicData uri="http://schemas.openxmlformats.org/presentationml/2006/ole">
              <mc:AlternateContent xmlns:mc="http://schemas.openxmlformats.org/markup-compatibility/2006">
                <mc:Choice xmlns:v="urn:schemas-microsoft-com:vml" Requires="v">
                  <p:oleObj spid="_x0000_s25265" name="公式" r:id="rId5" imgW="241300" imgH="228600" progId="Equation.3">
                    <p:embed/>
                  </p:oleObj>
                </mc:Choice>
                <mc:Fallback>
                  <p:oleObj name="公式" r:id="rId5" imgW="241300" imgH="228600" progId="Equation.3">
                    <p:embed/>
                    <p:pic>
                      <p:nvPicPr>
                        <p:cNvPr id="0" name="Object 3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72" y="1389"/>
                          <a:ext cx="317" cy="27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24581" name="Rectangle 44"/>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pSp>
        <p:nvGrpSpPr>
          <p:cNvPr id="24582" name="Group 45"/>
          <p:cNvGrpSpPr>
            <a:grpSpLocks/>
          </p:cNvGrpSpPr>
          <p:nvPr/>
        </p:nvGrpSpPr>
        <p:grpSpPr bwMode="auto">
          <a:xfrm>
            <a:off x="179065" y="2387798"/>
            <a:ext cx="4752975" cy="465138"/>
            <a:chOff x="68" y="2502"/>
            <a:chExt cx="2994" cy="293"/>
          </a:xfrm>
        </p:grpSpPr>
        <p:sp>
          <p:nvSpPr>
            <p:cNvPr id="24590" name="Rectangle 39"/>
            <p:cNvSpPr>
              <a:spLocks noChangeArrowheads="1"/>
            </p:cNvSpPr>
            <p:nvPr/>
          </p:nvSpPr>
          <p:spPr bwMode="auto">
            <a:xfrm>
              <a:off x="68" y="2507"/>
              <a:ext cx="299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cs typeface="Times New Roman" panose="02020603050405020304" pitchFamily="18" charset="0"/>
                </a:rPr>
                <a:t>4</a:t>
              </a:r>
              <a:r>
                <a:rPr kumimoji="1" lang="zh-CN" altLang="en-US" sz="2400" b="1">
                  <a:latin typeface="Times New Roman" panose="02020603050405020304" pitchFamily="18" charset="0"/>
                  <a:cs typeface="Times New Roman" panose="02020603050405020304" pitchFamily="18" charset="0"/>
                </a:rPr>
                <a:t>）额定容量</a:t>
              </a:r>
            </a:p>
          </p:txBody>
        </p:sp>
        <p:graphicFrame>
          <p:nvGraphicFramePr>
            <p:cNvPr id="24591" name="Object 43"/>
            <p:cNvGraphicFramePr>
              <a:graphicFrameLocks noChangeAspect="1"/>
            </p:cNvGraphicFramePr>
            <p:nvPr/>
          </p:nvGraphicFramePr>
          <p:xfrm>
            <a:off x="2109" y="2502"/>
            <a:ext cx="348" cy="293"/>
          </p:xfrm>
          <a:graphic>
            <a:graphicData uri="http://schemas.openxmlformats.org/presentationml/2006/ole">
              <mc:AlternateContent xmlns:mc="http://schemas.openxmlformats.org/markup-compatibility/2006">
                <mc:Choice xmlns:v="urn:schemas-microsoft-com:vml" Requires="v">
                  <p:oleObj spid="_x0000_s25266" name="公式" r:id="rId7" imgW="215900" imgH="228600" progId="Equation.3">
                    <p:embed/>
                  </p:oleObj>
                </mc:Choice>
                <mc:Fallback>
                  <p:oleObj name="公式" r:id="rId7" imgW="215900" imgH="228600" progId="Equation.3">
                    <p:embed/>
                    <p:pic>
                      <p:nvPicPr>
                        <p:cNvPr id="0" name="Object 4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09" y="2502"/>
                          <a:ext cx="348" cy="2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24583" name="Text Box 46"/>
          <p:cNvSpPr txBox="1">
            <a:spLocks noChangeArrowheads="1"/>
          </p:cNvSpPr>
          <p:nvPr/>
        </p:nvSpPr>
        <p:spPr bwMode="auto">
          <a:xfrm>
            <a:off x="357188" y="3062908"/>
            <a:ext cx="8501062" cy="144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a:latin typeface="Times New Roman" panose="02020603050405020304" pitchFamily="18" charset="0"/>
              </a:rPr>
              <a:t>例：</a:t>
            </a:r>
            <a:r>
              <a:rPr kumimoji="1" lang="zh-CN" altLang="en-US" sz="2400" b="1" dirty="0">
                <a:latin typeface="Times New Roman" panose="02020603050405020304" pitchFamily="18" charset="0"/>
                <a:sym typeface="Symbol" panose="05050102010706020507" pitchFamily="18" charset="2"/>
              </a:rPr>
              <a:t>一台三相油浸自冷式铝线变压器，已知</a:t>
            </a:r>
            <a:r>
              <a:rPr kumimoji="1" lang="en-US" altLang="zh-CN" sz="2400" b="1" dirty="0">
                <a:latin typeface="Times New Roman" panose="02020603050405020304" pitchFamily="18" charset="0"/>
                <a:sym typeface="Symbol" panose="05050102010706020507" pitchFamily="18" charset="2"/>
              </a:rPr>
              <a:t>S</a:t>
            </a:r>
            <a:r>
              <a:rPr kumimoji="1" lang="en-US" altLang="zh-CN" sz="1400" b="1" dirty="0">
                <a:latin typeface="Times New Roman" panose="02020603050405020304" pitchFamily="18" charset="0"/>
                <a:sym typeface="Symbol" panose="05050102010706020507" pitchFamily="18" charset="2"/>
              </a:rPr>
              <a:t>N</a:t>
            </a:r>
            <a:r>
              <a:rPr kumimoji="1" lang="en-US" altLang="zh-CN" sz="2400" b="1" dirty="0">
                <a:latin typeface="Times New Roman" panose="02020603050405020304" pitchFamily="18" charset="0"/>
                <a:sym typeface="Symbol" panose="05050102010706020507" pitchFamily="18" charset="2"/>
              </a:rPr>
              <a:t> =</a:t>
            </a:r>
            <a:r>
              <a:rPr kumimoji="1" lang="en-US" altLang="zh-CN" sz="2400" b="1" dirty="0" err="1" smtClean="0">
                <a:latin typeface="Times New Roman" panose="02020603050405020304" pitchFamily="18" charset="0"/>
                <a:sym typeface="Symbol" panose="05050102010706020507" pitchFamily="18" charset="2"/>
              </a:rPr>
              <a:t>560kVA</a:t>
            </a:r>
            <a:r>
              <a:rPr kumimoji="1" lang="zh-CN" altLang="en-US" sz="2400" b="1" dirty="0">
                <a:latin typeface="Times New Roman" panose="02020603050405020304" pitchFamily="18" charset="0"/>
                <a:sym typeface="Symbol" panose="05050102010706020507" pitchFamily="18" charset="2"/>
              </a:rPr>
              <a:t>，</a:t>
            </a:r>
          </a:p>
          <a:p>
            <a:pPr eaLnBrk="1" hangingPunct="1">
              <a:spcBef>
                <a:spcPct val="50000"/>
              </a:spcBef>
              <a:buFontTx/>
              <a:buNone/>
            </a:pPr>
            <a:r>
              <a:rPr kumimoji="1" lang="en-US" altLang="zh-CN" sz="2400" b="1" dirty="0" err="1">
                <a:latin typeface="Times New Roman" panose="02020603050405020304" pitchFamily="18" charset="0"/>
                <a:sym typeface="Symbol" panose="05050102010706020507" pitchFamily="18" charset="2"/>
              </a:rPr>
              <a:t>U</a:t>
            </a:r>
            <a:r>
              <a:rPr kumimoji="1" lang="en-US" altLang="zh-CN" sz="1400" b="1" dirty="0" err="1">
                <a:latin typeface="Times New Roman" panose="02020603050405020304" pitchFamily="18" charset="0"/>
                <a:sym typeface="Symbol" panose="05050102010706020507" pitchFamily="18" charset="2"/>
              </a:rPr>
              <a:t>1N</a:t>
            </a:r>
            <a:r>
              <a:rPr kumimoji="1" lang="en-US" altLang="zh-CN" sz="2400" b="1" dirty="0">
                <a:latin typeface="Times New Roman" panose="02020603050405020304" pitchFamily="18" charset="0"/>
                <a:sym typeface="Symbol" panose="05050102010706020507" pitchFamily="18" charset="2"/>
              </a:rPr>
              <a:t>/</a:t>
            </a:r>
            <a:r>
              <a:rPr kumimoji="1" lang="en-US" altLang="zh-CN" sz="2400" b="1" dirty="0" err="1">
                <a:latin typeface="Times New Roman" panose="02020603050405020304" pitchFamily="18" charset="0"/>
                <a:sym typeface="Symbol" panose="05050102010706020507" pitchFamily="18" charset="2"/>
              </a:rPr>
              <a:t>U</a:t>
            </a:r>
            <a:r>
              <a:rPr kumimoji="1" lang="en-US" altLang="zh-CN" sz="1400" b="1" dirty="0" err="1">
                <a:latin typeface="Times New Roman" panose="02020603050405020304" pitchFamily="18" charset="0"/>
                <a:sym typeface="Symbol" panose="05050102010706020507" pitchFamily="18" charset="2"/>
              </a:rPr>
              <a:t>2N</a:t>
            </a:r>
            <a:r>
              <a:rPr kumimoji="1" lang="en-US" altLang="zh-CN" sz="2400" b="1" dirty="0">
                <a:latin typeface="Times New Roman" panose="02020603050405020304" pitchFamily="18" charset="0"/>
                <a:sym typeface="Symbol" panose="05050102010706020507" pitchFamily="18" charset="2"/>
              </a:rPr>
              <a:t>=</a:t>
            </a:r>
            <a:r>
              <a:rPr kumimoji="1" lang="en-US" altLang="zh-CN" sz="2400" b="1" dirty="0" err="1">
                <a:latin typeface="Times New Roman" panose="02020603050405020304" pitchFamily="18" charset="0"/>
                <a:sym typeface="Symbol" panose="05050102010706020507" pitchFamily="18" charset="2"/>
              </a:rPr>
              <a:t>10000V</a:t>
            </a:r>
            <a:r>
              <a:rPr kumimoji="1" lang="en-US" altLang="zh-CN" sz="2400" b="1" dirty="0">
                <a:latin typeface="Times New Roman" panose="02020603050405020304" pitchFamily="18" charset="0"/>
                <a:sym typeface="Symbol" panose="05050102010706020507" pitchFamily="18" charset="2"/>
              </a:rPr>
              <a:t>/</a:t>
            </a:r>
            <a:r>
              <a:rPr kumimoji="1" lang="en-US" altLang="zh-CN" sz="2400" b="1" dirty="0" err="1">
                <a:latin typeface="Times New Roman" panose="02020603050405020304" pitchFamily="18" charset="0"/>
                <a:sym typeface="Symbol" panose="05050102010706020507" pitchFamily="18" charset="2"/>
              </a:rPr>
              <a:t>400V</a:t>
            </a:r>
            <a:r>
              <a:rPr kumimoji="1" lang="zh-CN" altLang="en-US" sz="2400" b="1" dirty="0">
                <a:latin typeface="Times New Roman" panose="02020603050405020304" pitchFamily="18" charset="0"/>
                <a:sym typeface="Symbol" panose="05050102010706020507" pitchFamily="18" charset="2"/>
              </a:rPr>
              <a:t>，试求一次、二次绕组的额定电流</a:t>
            </a:r>
            <a:r>
              <a:rPr kumimoji="1" lang="en-US" altLang="zh-CN" sz="2400" b="1" dirty="0" err="1">
                <a:latin typeface="Times New Roman" panose="02020603050405020304" pitchFamily="18" charset="0"/>
                <a:sym typeface="Symbol" panose="05050102010706020507" pitchFamily="18" charset="2"/>
              </a:rPr>
              <a:t>I</a:t>
            </a:r>
            <a:r>
              <a:rPr kumimoji="1" lang="en-US" altLang="zh-CN" sz="1400" b="1" dirty="0" err="1">
                <a:latin typeface="Times New Roman" panose="02020603050405020304" pitchFamily="18" charset="0"/>
                <a:sym typeface="Symbol" panose="05050102010706020507" pitchFamily="18" charset="2"/>
              </a:rPr>
              <a:t>1N</a:t>
            </a:r>
            <a:r>
              <a:rPr kumimoji="1" lang="zh-CN" altLang="en-US" sz="2400" b="1" dirty="0">
                <a:latin typeface="Times New Roman" panose="02020603050405020304" pitchFamily="18" charset="0"/>
                <a:sym typeface="Symbol" panose="05050102010706020507" pitchFamily="18" charset="2"/>
              </a:rPr>
              <a:t>、</a:t>
            </a:r>
            <a:r>
              <a:rPr kumimoji="1" lang="en-US" altLang="zh-CN" sz="2400" b="1" dirty="0" err="1">
                <a:latin typeface="Times New Roman" panose="02020603050405020304" pitchFamily="18" charset="0"/>
                <a:sym typeface="Symbol" panose="05050102010706020507" pitchFamily="18" charset="2"/>
              </a:rPr>
              <a:t>I</a:t>
            </a:r>
            <a:r>
              <a:rPr kumimoji="1" lang="en-US" altLang="zh-CN" sz="1400" b="1" dirty="0" err="1">
                <a:latin typeface="Times New Roman" panose="02020603050405020304" pitchFamily="18" charset="0"/>
                <a:sym typeface="Symbol" panose="05050102010706020507" pitchFamily="18" charset="2"/>
              </a:rPr>
              <a:t>2N</a:t>
            </a:r>
            <a:r>
              <a:rPr kumimoji="1" lang="zh-CN" altLang="en-US" sz="2400" b="1" dirty="0">
                <a:latin typeface="Times New Roman" panose="02020603050405020304" pitchFamily="18" charset="0"/>
                <a:sym typeface="Symbol" panose="05050102010706020507" pitchFamily="18" charset="2"/>
              </a:rPr>
              <a:t>各是多大</a:t>
            </a:r>
            <a:r>
              <a:rPr kumimoji="1" lang="en-US" altLang="zh-CN" sz="2400" b="1" dirty="0">
                <a:latin typeface="Times New Roman" panose="02020603050405020304" pitchFamily="18" charset="0"/>
                <a:sym typeface="Symbol" panose="05050102010706020507" pitchFamily="18" charset="2"/>
              </a:rPr>
              <a:t>?</a:t>
            </a:r>
          </a:p>
        </p:txBody>
      </p:sp>
      <p:sp>
        <p:nvSpPr>
          <p:cNvPr id="24584" name="Rectangle 48"/>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24585" name="Text Box 49"/>
          <p:cNvSpPr txBox="1">
            <a:spLocks noChangeArrowheads="1"/>
          </p:cNvSpPr>
          <p:nvPr/>
        </p:nvSpPr>
        <p:spPr bwMode="auto">
          <a:xfrm>
            <a:off x="357188" y="4787602"/>
            <a:ext cx="8985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Times New Roman" panose="02020603050405020304" pitchFamily="18" charset="0"/>
              </a:rPr>
              <a:t>解：</a:t>
            </a:r>
          </a:p>
        </p:txBody>
      </p:sp>
      <p:sp>
        <p:nvSpPr>
          <p:cNvPr id="24586" name="Rectangle 51"/>
          <p:cNvSpPr>
            <a:spLocks noChangeArrowheads="1"/>
          </p:cNvSpPr>
          <p:nvPr/>
        </p:nvSpPr>
        <p:spPr bwMode="auto">
          <a:xfrm>
            <a:off x="0" y="31956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4587" name="Object 50"/>
          <p:cNvGraphicFramePr>
            <a:graphicFrameLocks noChangeAspect="1"/>
          </p:cNvGraphicFramePr>
          <p:nvPr>
            <p:extLst>
              <p:ext uri="{D42A27DB-BD31-4B8C-83A1-F6EECF244321}">
                <p14:modId xmlns:p14="http://schemas.microsoft.com/office/powerpoint/2010/main" val="1372164405"/>
              </p:ext>
            </p:extLst>
          </p:nvPr>
        </p:nvGraphicFramePr>
        <p:xfrm>
          <a:off x="1331913" y="4581227"/>
          <a:ext cx="4679950" cy="939800"/>
        </p:xfrm>
        <a:graphic>
          <a:graphicData uri="http://schemas.openxmlformats.org/presentationml/2006/ole">
            <mc:AlternateContent xmlns:mc="http://schemas.openxmlformats.org/markup-compatibility/2006">
              <mc:Choice xmlns:v="urn:schemas-microsoft-com:vml" Requires="v">
                <p:oleObj spid="_x0000_s25267" name="公式" r:id="rId9" imgW="2325109" imgH="470104" progId="Equation.3">
                  <p:embed/>
                </p:oleObj>
              </mc:Choice>
              <mc:Fallback>
                <p:oleObj name="公式" r:id="rId9" imgW="2325109" imgH="470104" progId="Equation.3">
                  <p:embed/>
                  <p:pic>
                    <p:nvPicPr>
                      <p:cNvPr id="0" name="Object 5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31913" y="4581227"/>
                        <a:ext cx="4679950" cy="939800"/>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4588" name="Rectangle 53"/>
          <p:cNvSpPr>
            <a:spLocks noChangeArrowheads="1"/>
          </p:cNvSpPr>
          <p:nvPr/>
        </p:nvSpPr>
        <p:spPr bwMode="auto">
          <a:xfrm>
            <a:off x="0" y="31956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4589" name="Object 52"/>
          <p:cNvGraphicFramePr>
            <a:graphicFrameLocks noChangeAspect="1"/>
          </p:cNvGraphicFramePr>
          <p:nvPr>
            <p:extLst>
              <p:ext uri="{D42A27DB-BD31-4B8C-83A1-F6EECF244321}">
                <p14:modId xmlns:p14="http://schemas.microsoft.com/office/powerpoint/2010/main" val="980793196"/>
              </p:ext>
            </p:extLst>
          </p:nvPr>
        </p:nvGraphicFramePr>
        <p:xfrm>
          <a:off x="1309688" y="5686127"/>
          <a:ext cx="4537075" cy="911225"/>
        </p:xfrm>
        <a:graphic>
          <a:graphicData uri="http://schemas.openxmlformats.org/presentationml/2006/ole">
            <mc:AlternateContent xmlns:mc="http://schemas.openxmlformats.org/markup-compatibility/2006">
              <mc:Choice xmlns:v="urn:schemas-microsoft-com:vml" Requires="v">
                <p:oleObj spid="_x0000_s25268" name="公式" r:id="rId11" imgW="2325109" imgH="470104" progId="Equation.3">
                  <p:embed/>
                </p:oleObj>
              </mc:Choice>
              <mc:Fallback>
                <p:oleObj name="公式" r:id="rId11" imgW="2325109" imgH="470104" progId="Equation.3">
                  <p:embed/>
                  <p:pic>
                    <p:nvPicPr>
                      <p:cNvPr id="0" name="Object 5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09688" y="5686127"/>
                        <a:ext cx="4537075" cy="911225"/>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9C1B85A-AB98-4774-9AF6-BD8B5B18D4C9}" type="slidenum">
              <a:rPr lang="en-US" altLang="zh-CN" sz="1400" smtClean="0"/>
              <a:pPr>
                <a:spcBef>
                  <a:spcPct val="0"/>
                </a:spcBef>
                <a:buFontTx/>
                <a:buNone/>
              </a:pPr>
              <a:t>21</a:t>
            </a:fld>
            <a:endParaRPr lang="en-US" altLang="zh-CN" sz="1400"/>
          </a:p>
        </p:txBody>
      </p:sp>
      <p:sp>
        <p:nvSpPr>
          <p:cNvPr id="25603" name="Rectangle 4"/>
          <p:cNvSpPr>
            <a:spLocks noChangeArrowheads="1"/>
          </p:cNvSpPr>
          <p:nvPr/>
        </p:nvSpPr>
        <p:spPr bwMode="auto">
          <a:xfrm>
            <a:off x="539750" y="188913"/>
            <a:ext cx="76327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b="1">
                <a:latin typeface="仿宋_GB2312" pitchFamily="49" charset="-122"/>
                <a:ea typeface="仿宋_GB2312" pitchFamily="49" charset="-122"/>
              </a:rPr>
              <a:t>1.2 </a:t>
            </a:r>
            <a:r>
              <a:rPr kumimoji="1" lang="zh-CN" altLang="en-US" b="1">
                <a:latin typeface="仿宋_GB2312" pitchFamily="49" charset="-122"/>
                <a:ea typeface="仿宋_GB2312" pitchFamily="49" charset="-122"/>
              </a:rPr>
              <a:t>单相变压器</a:t>
            </a:r>
          </a:p>
        </p:txBody>
      </p:sp>
      <p:sp>
        <p:nvSpPr>
          <p:cNvPr id="25604" name="Rectangle 5"/>
          <p:cNvSpPr>
            <a:spLocks noChangeArrowheads="1"/>
          </p:cNvSpPr>
          <p:nvPr/>
        </p:nvSpPr>
        <p:spPr bwMode="auto">
          <a:xfrm>
            <a:off x="323850" y="836613"/>
            <a:ext cx="4354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1 </a:t>
            </a:r>
            <a:r>
              <a:rPr lang="zh-CN" altLang="en-US" sz="2800" b="1">
                <a:latin typeface="仿宋_GB2312" pitchFamily="49" charset="-122"/>
                <a:ea typeface="仿宋_GB2312" pitchFamily="49" charset="-122"/>
              </a:rPr>
              <a:t>单相变压器的空载运行</a:t>
            </a:r>
          </a:p>
        </p:txBody>
      </p:sp>
      <p:sp>
        <p:nvSpPr>
          <p:cNvPr id="25605" name="Text Box 9"/>
          <p:cNvSpPr txBox="1">
            <a:spLocks noChangeArrowheads="1"/>
          </p:cNvSpPr>
          <p:nvPr/>
        </p:nvSpPr>
        <p:spPr bwMode="auto">
          <a:xfrm>
            <a:off x="323850" y="1412875"/>
            <a:ext cx="8281988"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dirty="0">
                <a:ea typeface="仿宋_GB2312" pitchFamily="49" charset="-122"/>
                <a:cs typeface="Times New Roman" panose="02020603050405020304" pitchFamily="18" charset="0"/>
              </a:rPr>
              <a:t>      </a:t>
            </a:r>
            <a:r>
              <a:rPr lang="en-US" altLang="zh-CN" sz="2800" b="1" dirty="0" smtClean="0">
                <a:ea typeface="仿宋_GB2312" pitchFamily="49" charset="-122"/>
                <a:cs typeface="Times New Roman" panose="02020603050405020304" pitchFamily="18" charset="0"/>
              </a:rPr>
              <a:t> </a:t>
            </a:r>
            <a:r>
              <a:rPr lang="zh-CN" altLang="en-US" sz="2800" b="1" dirty="0">
                <a:ea typeface="仿宋_GB2312" pitchFamily="49" charset="-122"/>
                <a:cs typeface="Times New Roman" panose="02020603050405020304" pitchFamily="18" charset="0"/>
              </a:rPr>
              <a:t>变压器的原边绕组接在电网上，</a:t>
            </a:r>
            <a:r>
              <a:rPr lang="zh-CN" altLang="en-US" sz="2800" b="1" dirty="0">
                <a:solidFill>
                  <a:srgbClr val="FF0000"/>
                </a:solidFill>
                <a:ea typeface="仿宋_GB2312" pitchFamily="49" charset="-122"/>
                <a:cs typeface="Times New Roman" panose="02020603050405020304" pitchFamily="18" charset="0"/>
              </a:rPr>
              <a:t>副边绕组开路</a:t>
            </a:r>
            <a:r>
              <a:rPr lang="zh-CN" altLang="en-US" sz="2800" b="1" dirty="0">
                <a:ea typeface="仿宋_GB2312" pitchFamily="49" charset="-122"/>
                <a:cs typeface="Times New Roman" panose="02020603050405020304" pitchFamily="18" charset="0"/>
              </a:rPr>
              <a:t>时的运行状态，称为</a:t>
            </a:r>
            <a:r>
              <a:rPr lang="zh-CN" altLang="en-US" sz="2800" b="1" dirty="0">
                <a:solidFill>
                  <a:srgbClr val="FF0000"/>
                </a:solidFill>
                <a:ea typeface="仿宋_GB2312" pitchFamily="49" charset="-122"/>
                <a:cs typeface="Times New Roman" panose="02020603050405020304" pitchFamily="18" charset="0"/>
              </a:rPr>
              <a:t>空载运行</a:t>
            </a:r>
            <a:r>
              <a:rPr lang="zh-CN" altLang="en-US" sz="2800" b="1" dirty="0">
                <a:ea typeface="仿宋_GB2312" pitchFamily="49" charset="-122"/>
                <a:cs typeface="Times New Roman" panose="02020603050405020304" pitchFamily="18" charset="0"/>
              </a:rPr>
              <a:t>。</a:t>
            </a:r>
            <a:endParaRPr lang="en-US" altLang="zh-CN" sz="2800" b="1" dirty="0">
              <a:ea typeface="仿宋_GB2312" pitchFamily="49" charset="-122"/>
              <a:cs typeface="Times New Roman" panose="02020603050405020304" pitchFamily="18" charset="0"/>
            </a:endParaRPr>
          </a:p>
          <a:p>
            <a:pPr eaLnBrk="1" hangingPunct="1">
              <a:spcBef>
                <a:spcPct val="50000"/>
              </a:spcBef>
              <a:buFontTx/>
              <a:buNone/>
            </a:pPr>
            <a:r>
              <a:rPr lang="zh-CN" altLang="en-US" sz="2800" b="1" dirty="0">
                <a:ea typeface="仿宋_GB2312" pitchFamily="49" charset="-122"/>
                <a:cs typeface="Times New Roman" panose="02020603050405020304" pitchFamily="18" charset="0"/>
              </a:rPr>
              <a:t>此时，</a:t>
            </a:r>
            <a:r>
              <a:rPr lang="en-US" altLang="zh-CN" sz="2800" b="1" dirty="0" err="1">
                <a:ea typeface="仿宋_GB2312" pitchFamily="49" charset="-122"/>
                <a:cs typeface="Times New Roman" panose="02020603050405020304" pitchFamily="18" charset="0"/>
              </a:rPr>
              <a:t>I</a:t>
            </a:r>
            <a:r>
              <a:rPr lang="en-US" altLang="zh-CN" sz="1800" b="1" dirty="0" err="1">
                <a:ea typeface="仿宋_GB2312" pitchFamily="49" charset="-122"/>
                <a:cs typeface="Times New Roman" panose="02020603050405020304" pitchFamily="18" charset="0"/>
              </a:rPr>
              <a:t>2</a:t>
            </a:r>
            <a:r>
              <a:rPr lang="en-US" altLang="zh-CN" sz="2800" b="1" dirty="0">
                <a:ea typeface="仿宋_GB2312" pitchFamily="49" charset="-122"/>
                <a:cs typeface="Times New Roman" panose="02020603050405020304" pitchFamily="18" charset="0"/>
              </a:rPr>
              <a:t>=0</a:t>
            </a:r>
            <a:r>
              <a:rPr lang="zh-CN" altLang="en-US" sz="2800" b="1" dirty="0">
                <a:ea typeface="仿宋_GB2312" pitchFamily="49" charset="-122"/>
                <a:cs typeface="Times New Roman" panose="02020603050405020304" pitchFamily="18" charset="0"/>
              </a:rPr>
              <a:t>，变压器内部的物理过程比较简单，先从变压器这样一个最简单的情况来研究其电磁过程。 </a:t>
            </a:r>
          </a:p>
        </p:txBody>
      </p:sp>
      <p:grpSp>
        <p:nvGrpSpPr>
          <p:cNvPr id="17" name="组合 16"/>
          <p:cNvGrpSpPr/>
          <p:nvPr/>
        </p:nvGrpSpPr>
        <p:grpSpPr>
          <a:xfrm>
            <a:off x="2267744" y="3792270"/>
            <a:ext cx="4713287" cy="2678112"/>
            <a:chOff x="1763713" y="154623"/>
            <a:chExt cx="4713287" cy="2678112"/>
          </a:xfrm>
        </p:grpSpPr>
        <p:grpSp>
          <p:nvGrpSpPr>
            <p:cNvPr id="18" name="组合 17"/>
            <p:cNvGrpSpPr/>
            <p:nvPr/>
          </p:nvGrpSpPr>
          <p:grpSpPr>
            <a:xfrm>
              <a:off x="1763713" y="154623"/>
              <a:ext cx="4713287" cy="2678112"/>
              <a:chOff x="1763713" y="154623"/>
              <a:chExt cx="4713287" cy="2678112"/>
            </a:xfrm>
          </p:grpSpPr>
          <p:grpSp>
            <p:nvGrpSpPr>
              <p:cNvPr id="20" name="组合 19"/>
              <p:cNvGrpSpPr/>
              <p:nvPr/>
            </p:nvGrpSpPr>
            <p:grpSpPr>
              <a:xfrm>
                <a:off x="1763713" y="154623"/>
                <a:ext cx="4713287" cy="2678112"/>
                <a:chOff x="1763713" y="200343"/>
                <a:chExt cx="4713287" cy="2678112"/>
              </a:xfrm>
            </p:grpSpPr>
            <p:grpSp>
              <p:nvGrpSpPr>
                <p:cNvPr id="22" name="组合 10"/>
                <p:cNvGrpSpPr>
                  <a:grpSpLocks/>
                </p:cNvGrpSpPr>
                <p:nvPr/>
              </p:nvGrpSpPr>
              <p:grpSpPr bwMode="auto">
                <a:xfrm>
                  <a:off x="1763713" y="200343"/>
                  <a:ext cx="4713287" cy="2678112"/>
                  <a:chOff x="1763688" y="3536819"/>
                  <a:chExt cx="4713302" cy="2678244"/>
                </a:xfrm>
              </p:grpSpPr>
              <p:sp>
                <p:nvSpPr>
                  <p:cNvPr id="25" name="Rectangle 6"/>
                  <p:cNvSpPr>
                    <a:spLocks noChangeArrowheads="1"/>
                  </p:cNvSpPr>
                  <p:nvPr/>
                </p:nvSpPr>
                <p:spPr bwMode="auto">
                  <a:xfrm>
                    <a:off x="2554304" y="5753467"/>
                    <a:ext cx="3922686"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rPr>
                      <a:t>变压器空载运行原理图  </a:t>
                    </a:r>
                  </a:p>
                </p:txBody>
              </p:sp>
              <p:pic>
                <p:nvPicPr>
                  <p:cNvPr id="26"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536819"/>
                    <a:ext cx="4536504" cy="215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文本框 22"/>
                <p:cNvSpPr txBox="1"/>
                <p:nvPr/>
              </p:nvSpPr>
              <p:spPr>
                <a:xfrm>
                  <a:off x="5858813" y="1004663"/>
                  <a:ext cx="72008" cy="648072"/>
                </a:xfrm>
                <a:prstGeom prst="rect">
                  <a:avLst/>
                </a:prstGeom>
                <a:solidFill>
                  <a:schemeClr val="bg1"/>
                </a:solidFill>
              </p:spPr>
              <p:txBody>
                <a:bodyPr wrap="square" rtlCol="0">
                  <a:spAutoFit/>
                </a:bodyPr>
                <a:lstStyle/>
                <a:p>
                  <a:endParaRPr lang="zh-CN" altLang="en-US" dirty="0"/>
                </a:p>
              </p:txBody>
            </p:sp>
          </p:grpSp>
          <p:cxnSp>
            <p:nvCxnSpPr>
              <p:cNvPr id="21" name="直接箭头连接符 20"/>
              <p:cNvCxnSpPr/>
              <p:nvPr/>
            </p:nvCxnSpPr>
            <p:spPr bwMode="auto">
              <a:xfrm>
                <a:off x="1907704" y="826824"/>
                <a:ext cx="0" cy="80986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sp>
          <p:nvSpPr>
            <p:cNvPr id="19" name="矩形 18"/>
            <p:cNvSpPr/>
            <p:nvPr/>
          </p:nvSpPr>
          <p:spPr bwMode="auto">
            <a:xfrm>
              <a:off x="2010192" y="908720"/>
              <a:ext cx="72008" cy="6525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grpSp>
    </p:spTree>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C0AA520E-73F6-4DC7-9C31-6708713D3116}" type="slidenum">
              <a:rPr lang="en-US" altLang="zh-CN" sz="1400" smtClean="0"/>
              <a:pPr>
                <a:spcBef>
                  <a:spcPct val="0"/>
                </a:spcBef>
                <a:buFontTx/>
                <a:buNone/>
              </a:pPr>
              <a:t>22</a:t>
            </a:fld>
            <a:endParaRPr lang="en-US" altLang="zh-CN" sz="1400"/>
          </a:p>
        </p:txBody>
      </p:sp>
      <p:sp>
        <p:nvSpPr>
          <p:cNvPr id="26627" name="Rectangle 7"/>
          <p:cNvSpPr>
            <a:spLocks noChangeArrowheads="1"/>
          </p:cNvSpPr>
          <p:nvPr/>
        </p:nvSpPr>
        <p:spPr bwMode="auto">
          <a:xfrm>
            <a:off x="107950" y="3068638"/>
            <a:ext cx="9036050" cy="984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a:latin typeface="仿宋_GB2312" pitchFamily="49" charset="-122"/>
                <a:ea typeface="仿宋_GB2312" pitchFamily="49" charset="-122"/>
              </a:rPr>
              <a:t>根据</a:t>
            </a:r>
            <a:r>
              <a:rPr kumimoji="1" lang="en-US" altLang="zh-CN" sz="2800" b="1" dirty="0" err="1">
                <a:latin typeface="仿宋_GB2312" pitchFamily="49" charset="-122"/>
                <a:ea typeface="仿宋_GB2312" pitchFamily="49" charset="-122"/>
              </a:rPr>
              <a:t>KVL</a:t>
            </a:r>
            <a:r>
              <a:rPr kumimoji="1" lang="zh-CN" altLang="en-US" sz="2800" b="1" dirty="0">
                <a:latin typeface="仿宋_GB2312" pitchFamily="49" charset="-122"/>
                <a:ea typeface="仿宋_GB2312" pitchFamily="49" charset="-122"/>
              </a:rPr>
              <a:t>及电磁感应定律，可得一次侧回路和二次侧回路</a:t>
            </a:r>
            <a:r>
              <a:rPr kumimoji="1" lang="en-US" altLang="zh-CN" sz="2800" b="1" dirty="0" err="1">
                <a:latin typeface="仿宋_GB2312" pitchFamily="49" charset="-122"/>
                <a:ea typeface="仿宋_GB2312" pitchFamily="49" charset="-122"/>
              </a:rPr>
              <a:t>KVL</a:t>
            </a:r>
            <a:r>
              <a:rPr kumimoji="1" lang="zh-CN" altLang="en-US" sz="2800" b="1" dirty="0">
                <a:latin typeface="仿宋_GB2312" pitchFamily="49" charset="-122"/>
                <a:ea typeface="仿宋_GB2312" pitchFamily="49" charset="-122"/>
              </a:rPr>
              <a:t>方程（</a:t>
            </a:r>
            <a:r>
              <a:rPr kumimoji="1" lang="en-US" altLang="zh-CN" sz="2800" b="1" dirty="0" err="1">
                <a:latin typeface="仿宋_GB2312" pitchFamily="49" charset="-122"/>
                <a:ea typeface="仿宋_GB2312" pitchFamily="49" charset="-122"/>
              </a:rPr>
              <a:t>r</a:t>
            </a:r>
            <a:r>
              <a:rPr kumimoji="1" lang="en-US" altLang="zh-CN" sz="1800" b="1" dirty="0" err="1">
                <a:latin typeface="仿宋_GB2312" pitchFamily="49" charset="-122"/>
                <a:ea typeface="仿宋_GB2312" pitchFamily="49" charset="-122"/>
              </a:rPr>
              <a:t>1</a:t>
            </a:r>
            <a:r>
              <a:rPr kumimoji="1" lang="zh-CN" altLang="en-US" sz="2800" b="1" dirty="0">
                <a:latin typeface="仿宋_GB2312" pitchFamily="49" charset="-122"/>
                <a:ea typeface="仿宋_GB2312" pitchFamily="49" charset="-122"/>
              </a:rPr>
              <a:t>为原边绕组等效电阻）：</a:t>
            </a:r>
          </a:p>
        </p:txBody>
      </p:sp>
      <p:sp>
        <p:nvSpPr>
          <p:cNvPr id="26628" name="Rectangle 9"/>
          <p:cNvSpPr>
            <a:spLocks noChangeArrowheads="1"/>
          </p:cNvSpPr>
          <p:nvPr/>
        </p:nvSpPr>
        <p:spPr bwMode="auto">
          <a:xfrm>
            <a:off x="0" y="3224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6629" name="Object 8"/>
          <p:cNvGraphicFramePr>
            <a:graphicFrameLocks noChangeAspect="1"/>
          </p:cNvGraphicFramePr>
          <p:nvPr>
            <p:extLst>
              <p:ext uri="{D42A27DB-BD31-4B8C-83A1-F6EECF244321}">
                <p14:modId xmlns:p14="http://schemas.microsoft.com/office/powerpoint/2010/main" val="2138909136"/>
              </p:ext>
            </p:extLst>
          </p:nvPr>
        </p:nvGraphicFramePr>
        <p:xfrm>
          <a:off x="1116013" y="4221163"/>
          <a:ext cx="6696075" cy="969962"/>
        </p:xfrm>
        <a:graphic>
          <a:graphicData uri="http://schemas.openxmlformats.org/presentationml/2006/ole">
            <mc:AlternateContent xmlns:mc="http://schemas.openxmlformats.org/markup-compatibility/2006">
              <mc:Choice xmlns:v="urn:schemas-microsoft-com:vml" Requires="v">
                <p:oleObj spid="_x0000_s26897" name="Equation" r:id="rId3" imgW="2829644" imgH="406048" progId="Equation.DSMT4">
                  <p:embed/>
                </p:oleObj>
              </mc:Choice>
              <mc:Fallback>
                <p:oleObj name="Equation" r:id="rId3" imgW="2829644" imgH="406048" progId="Equation.DSMT4">
                  <p:embed/>
                  <p:pic>
                    <p:nvPicPr>
                      <p:cNvPr id="0"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6013" y="4221163"/>
                        <a:ext cx="6696075" cy="96996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6630" name="Rectangle 11"/>
          <p:cNvSpPr>
            <a:spLocks noChangeArrowheads="1"/>
          </p:cNvSpPr>
          <p:nvPr/>
        </p:nvSpPr>
        <p:spPr bwMode="auto">
          <a:xfrm>
            <a:off x="0" y="322421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6631" name="Object 10"/>
          <p:cNvGraphicFramePr>
            <a:graphicFrameLocks noChangeAspect="1"/>
          </p:cNvGraphicFramePr>
          <p:nvPr/>
        </p:nvGraphicFramePr>
        <p:xfrm>
          <a:off x="1214438" y="5357813"/>
          <a:ext cx="4429125" cy="1036637"/>
        </p:xfrm>
        <a:graphic>
          <a:graphicData uri="http://schemas.openxmlformats.org/presentationml/2006/ole">
            <mc:AlternateContent xmlns:mc="http://schemas.openxmlformats.org/markup-compatibility/2006">
              <mc:Choice xmlns:v="urn:schemas-microsoft-com:vml" Requires="v">
                <p:oleObj spid="_x0000_s26898" name="公式" r:id="rId5" imgW="1320227" imgH="406224" progId="Equation.3">
                  <p:embed/>
                </p:oleObj>
              </mc:Choice>
              <mc:Fallback>
                <p:oleObj name="公式" r:id="rId5" imgW="1320227" imgH="406224"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4438" y="5357813"/>
                        <a:ext cx="4429125" cy="103663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8" name="组合 7"/>
          <p:cNvGrpSpPr/>
          <p:nvPr/>
        </p:nvGrpSpPr>
        <p:grpSpPr>
          <a:xfrm>
            <a:off x="1763713" y="154623"/>
            <a:ext cx="4713287" cy="2678112"/>
            <a:chOff x="1763713" y="154623"/>
            <a:chExt cx="4713287" cy="2678112"/>
          </a:xfrm>
        </p:grpSpPr>
        <p:grpSp>
          <p:nvGrpSpPr>
            <p:cNvPr id="7" name="组合 6"/>
            <p:cNvGrpSpPr/>
            <p:nvPr/>
          </p:nvGrpSpPr>
          <p:grpSpPr>
            <a:xfrm>
              <a:off x="1763713" y="154623"/>
              <a:ext cx="4713287" cy="2678112"/>
              <a:chOff x="1763713" y="154623"/>
              <a:chExt cx="4713287" cy="2678112"/>
            </a:xfrm>
          </p:grpSpPr>
          <p:grpSp>
            <p:nvGrpSpPr>
              <p:cNvPr id="4" name="组合 3"/>
              <p:cNvGrpSpPr/>
              <p:nvPr/>
            </p:nvGrpSpPr>
            <p:grpSpPr>
              <a:xfrm>
                <a:off x="1763713" y="154623"/>
                <a:ext cx="4713287" cy="2678112"/>
                <a:chOff x="1763713" y="200343"/>
                <a:chExt cx="4713287" cy="2678112"/>
              </a:xfrm>
            </p:grpSpPr>
            <p:grpSp>
              <p:nvGrpSpPr>
                <p:cNvPr id="26632" name="组合 10"/>
                <p:cNvGrpSpPr>
                  <a:grpSpLocks/>
                </p:cNvGrpSpPr>
                <p:nvPr/>
              </p:nvGrpSpPr>
              <p:grpSpPr bwMode="auto">
                <a:xfrm>
                  <a:off x="1763713" y="200343"/>
                  <a:ext cx="4713287" cy="2678112"/>
                  <a:chOff x="1763688" y="3536819"/>
                  <a:chExt cx="4713302" cy="2678244"/>
                </a:xfrm>
              </p:grpSpPr>
              <p:sp>
                <p:nvSpPr>
                  <p:cNvPr id="26633" name="Rectangle 6"/>
                  <p:cNvSpPr>
                    <a:spLocks noChangeArrowheads="1"/>
                  </p:cNvSpPr>
                  <p:nvPr/>
                </p:nvSpPr>
                <p:spPr bwMode="auto">
                  <a:xfrm>
                    <a:off x="2554304" y="5753467"/>
                    <a:ext cx="3922686"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rPr>
                      <a:t>变压器空载运行原理图  </a:t>
                    </a:r>
                  </a:p>
                </p:txBody>
              </p:sp>
              <p:pic>
                <p:nvPicPr>
                  <p:cNvPr id="26634"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1763688" y="3536819"/>
                    <a:ext cx="4536504" cy="215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文本框 14"/>
                <p:cNvSpPr txBox="1"/>
                <p:nvPr/>
              </p:nvSpPr>
              <p:spPr>
                <a:xfrm>
                  <a:off x="5858813" y="1004663"/>
                  <a:ext cx="72008" cy="648072"/>
                </a:xfrm>
                <a:prstGeom prst="rect">
                  <a:avLst/>
                </a:prstGeom>
                <a:solidFill>
                  <a:schemeClr val="bg1"/>
                </a:solidFill>
              </p:spPr>
              <p:txBody>
                <a:bodyPr wrap="square" rtlCol="0">
                  <a:spAutoFit/>
                </a:bodyPr>
                <a:lstStyle/>
                <a:p>
                  <a:endParaRPr lang="zh-CN" altLang="en-US" dirty="0"/>
                </a:p>
              </p:txBody>
            </p:sp>
          </p:grpSp>
          <p:cxnSp>
            <p:nvCxnSpPr>
              <p:cNvPr id="17" name="直接箭头连接符 16"/>
              <p:cNvCxnSpPr/>
              <p:nvPr/>
            </p:nvCxnSpPr>
            <p:spPr bwMode="auto">
              <a:xfrm>
                <a:off x="1907704" y="826824"/>
                <a:ext cx="0" cy="80986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sp>
          <p:nvSpPr>
            <p:cNvPr id="6" name="矩形 5"/>
            <p:cNvSpPr/>
            <p:nvPr/>
          </p:nvSpPr>
          <p:spPr bwMode="auto">
            <a:xfrm>
              <a:off x="2010192" y="908720"/>
              <a:ext cx="72008" cy="6525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grpSp>
    </p:spTree>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94879921-9377-444A-B846-1C0B9A4E4CC9}" type="slidenum">
              <a:rPr lang="en-US" altLang="zh-CN" sz="1400" smtClean="0"/>
              <a:pPr>
                <a:spcBef>
                  <a:spcPct val="0"/>
                </a:spcBef>
                <a:buFontTx/>
                <a:buNone/>
              </a:pPr>
              <a:t>23</a:t>
            </a:fld>
            <a:endParaRPr lang="en-US" altLang="zh-CN" sz="1400"/>
          </a:p>
        </p:txBody>
      </p:sp>
      <p:sp>
        <p:nvSpPr>
          <p:cNvPr id="27651" name="Rectangle 7"/>
          <p:cNvSpPr>
            <a:spLocks noChangeArrowheads="1"/>
          </p:cNvSpPr>
          <p:nvPr/>
        </p:nvSpPr>
        <p:spPr bwMode="auto">
          <a:xfrm>
            <a:off x="950977" y="3354094"/>
            <a:ext cx="381597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a:latin typeface="仿宋_GB2312" pitchFamily="49" charset="-122"/>
                <a:ea typeface="仿宋_GB2312" pitchFamily="49" charset="-122"/>
              </a:rPr>
              <a:t>写成</a:t>
            </a:r>
            <a:r>
              <a:rPr kumimoji="1" lang="zh-CN" altLang="en-US" sz="2800" b="1" dirty="0" smtClean="0">
                <a:latin typeface="仿宋_GB2312" pitchFamily="49" charset="-122"/>
                <a:ea typeface="仿宋_GB2312" pitchFamily="49" charset="-122"/>
              </a:rPr>
              <a:t>相量形式：</a:t>
            </a:r>
            <a:endParaRPr kumimoji="1" lang="zh-CN" altLang="en-US" sz="2800" b="1" dirty="0">
              <a:latin typeface="仿宋_GB2312" pitchFamily="49" charset="-122"/>
              <a:ea typeface="仿宋_GB2312" pitchFamily="49" charset="-122"/>
            </a:endParaRPr>
          </a:p>
        </p:txBody>
      </p:sp>
      <p:sp>
        <p:nvSpPr>
          <p:cNvPr id="27652" name="Rectangle 9"/>
          <p:cNvSpPr>
            <a:spLocks noChangeArrowheads="1"/>
          </p:cNvSpPr>
          <p:nvPr/>
        </p:nvSpPr>
        <p:spPr bwMode="auto">
          <a:xfrm>
            <a:off x="0" y="32718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7653" name="Object 8"/>
          <p:cNvGraphicFramePr>
            <a:graphicFrameLocks noChangeAspect="1"/>
          </p:cNvGraphicFramePr>
          <p:nvPr>
            <p:extLst>
              <p:ext uri="{D42A27DB-BD31-4B8C-83A1-F6EECF244321}">
                <p14:modId xmlns:p14="http://schemas.microsoft.com/office/powerpoint/2010/main" val="1512578236"/>
              </p:ext>
            </p:extLst>
          </p:nvPr>
        </p:nvGraphicFramePr>
        <p:xfrm>
          <a:off x="1999456" y="4292483"/>
          <a:ext cx="3743325" cy="928688"/>
        </p:xfrm>
        <a:graphic>
          <a:graphicData uri="http://schemas.openxmlformats.org/presentationml/2006/ole">
            <mc:AlternateContent xmlns:mc="http://schemas.openxmlformats.org/markup-compatibility/2006">
              <mc:Choice xmlns:v="urn:schemas-microsoft-com:vml" Requires="v">
                <p:oleObj spid="_x0000_s27913" name="公式" r:id="rId4" imgW="1269449" imgH="317362" progId="Equation.3">
                  <p:embed/>
                </p:oleObj>
              </mc:Choice>
              <mc:Fallback>
                <p:oleObj name="公式" r:id="rId4" imgW="1269449" imgH="317362"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99456" y="4292483"/>
                        <a:ext cx="3743325" cy="9286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7654" name="Rectangle 11"/>
          <p:cNvSpPr>
            <a:spLocks noChangeArrowheads="1"/>
          </p:cNvSpPr>
          <p:nvPr/>
        </p:nvSpPr>
        <p:spPr bwMode="auto">
          <a:xfrm>
            <a:off x="0" y="32718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7655" name="Object 10"/>
          <p:cNvGraphicFramePr>
            <a:graphicFrameLocks noChangeAspect="1"/>
          </p:cNvGraphicFramePr>
          <p:nvPr>
            <p:extLst>
              <p:ext uri="{D42A27DB-BD31-4B8C-83A1-F6EECF244321}">
                <p14:modId xmlns:p14="http://schemas.microsoft.com/office/powerpoint/2010/main" val="3767433000"/>
              </p:ext>
            </p:extLst>
          </p:nvPr>
        </p:nvGraphicFramePr>
        <p:xfrm>
          <a:off x="1999456" y="5516446"/>
          <a:ext cx="1728787" cy="904875"/>
        </p:xfrm>
        <a:graphic>
          <a:graphicData uri="http://schemas.openxmlformats.org/presentationml/2006/ole">
            <mc:AlternateContent xmlns:mc="http://schemas.openxmlformats.org/markup-compatibility/2006">
              <mc:Choice xmlns:v="urn:schemas-microsoft-com:vml" Requires="v">
                <p:oleObj spid="_x0000_s27914" name="公式" r:id="rId6" imgW="596900" imgH="317500" progId="Equation.3">
                  <p:embed/>
                </p:oleObj>
              </mc:Choice>
              <mc:Fallback>
                <p:oleObj name="公式" r:id="rId6" imgW="596900" imgH="317500" progId="Equation.3">
                  <p:embed/>
                  <p:pic>
                    <p:nvPicPr>
                      <p:cNvPr id="0" name="Object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99456" y="5516446"/>
                        <a:ext cx="1728787" cy="9048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组合 10"/>
          <p:cNvGrpSpPr/>
          <p:nvPr/>
        </p:nvGrpSpPr>
        <p:grpSpPr>
          <a:xfrm>
            <a:off x="1999456" y="242889"/>
            <a:ext cx="4713287" cy="2678112"/>
            <a:chOff x="1763713" y="154623"/>
            <a:chExt cx="4713287" cy="2678112"/>
          </a:xfrm>
        </p:grpSpPr>
        <p:grpSp>
          <p:nvGrpSpPr>
            <p:cNvPr id="12" name="组合 11"/>
            <p:cNvGrpSpPr/>
            <p:nvPr/>
          </p:nvGrpSpPr>
          <p:grpSpPr>
            <a:xfrm>
              <a:off x="1763713" y="154623"/>
              <a:ext cx="4713287" cy="2678112"/>
              <a:chOff x="1763713" y="154623"/>
              <a:chExt cx="4713287" cy="2678112"/>
            </a:xfrm>
          </p:grpSpPr>
          <p:grpSp>
            <p:nvGrpSpPr>
              <p:cNvPr id="14" name="组合 13"/>
              <p:cNvGrpSpPr/>
              <p:nvPr/>
            </p:nvGrpSpPr>
            <p:grpSpPr>
              <a:xfrm>
                <a:off x="1763713" y="154623"/>
                <a:ext cx="4713287" cy="2678112"/>
                <a:chOff x="1763713" y="200343"/>
                <a:chExt cx="4713287" cy="2678112"/>
              </a:xfrm>
            </p:grpSpPr>
            <p:grpSp>
              <p:nvGrpSpPr>
                <p:cNvPr id="16" name="组合 10"/>
                <p:cNvGrpSpPr>
                  <a:grpSpLocks/>
                </p:cNvGrpSpPr>
                <p:nvPr/>
              </p:nvGrpSpPr>
              <p:grpSpPr bwMode="auto">
                <a:xfrm>
                  <a:off x="1763713" y="200343"/>
                  <a:ext cx="4713287" cy="2678112"/>
                  <a:chOff x="1763688" y="3536819"/>
                  <a:chExt cx="4713302" cy="2678244"/>
                </a:xfrm>
              </p:grpSpPr>
              <p:sp>
                <p:nvSpPr>
                  <p:cNvPr id="19" name="Rectangle 6"/>
                  <p:cNvSpPr>
                    <a:spLocks noChangeArrowheads="1"/>
                  </p:cNvSpPr>
                  <p:nvPr/>
                </p:nvSpPr>
                <p:spPr bwMode="auto">
                  <a:xfrm>
                    <a:off x="2554304" y="5753467"/>
                    <a:ext cx="3922686"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rPr>
                      <a:t>变压器空载运行原理图  </a:t>
                    </a:r>
                  </a:p>
                </p:txBody>
              </p:sp>
              <p:pic>
                <p:nvPicPr>
                  <p:cNvPr id="20"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3536819"/>
                    <a:ext cx="4536504" cy="215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文本框 16"/>
                <p:cNvSpPr txBox="1"/>
                <p:nvPr/>
              </p:nvSpPr>
              <p:spPr>
                <a:xfrm>
                  <a:off x="5858813" y="1004663"/>
                  <a:ext cx="72008" cy="648072"/>
                </a:xfrm>
                <a:prstGeom prst="rect">
                  <a:avLst/>
                </a:prstGeom>
                <a:solidFill>
                  <a:schemeClr val="bg1"/>
                </a:solidFill>
              </p:spPr>
              <p:txBody>
                <a:bodyPr wrap="square" rtlCol="0">
                  <a:spAutoFit/>
                </a:bodyPr>
                <a:lstStyle/>
                <a:p>
                  <a:endParaRPr lang="zh-CN" altLang="en-US" dirty="0"/>
                </a:p>
              </p:txBody>
            </p:sp>
          </p:grpSp>
          <p:cxnSp>
            <p:nvCxnSpPr>
              <p:cNvPr id="15" name="直接箭头连接符 14"/>
              <p:cNvCxnSpPr/>
              <p:nvPr/>
            </p:nvCxnSpPr>
            <p:spPr bwMode="auto">
              <a:xfrm>
                <a:off x="1907704" y="826824"/>
                <a:ext cx="0" cy="80986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sp>
          <p:nvSpPr>
            <p:cNvPr id="13" name="矩形 12"/>
            <p:cNvSpPr/>
            <p:nvPr/>
          </p:nvSpPr>
          <p:spPr bwMode="auto">
            <a:xfrm>
              <a:off x="2010192" y="908720"/>
              <a:ext cx="72008" cy="6525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grpSp>
    </p:spTree>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灯片编号占位符 5"/>
          <p:cNvSpPr>
            <a:spLocks noGrp="1"/>
          </p:cNvSpPr>
          <p:nvPr>
            <p:ph type="sldNum" sz="quarter" idx="12"/>
          </p:nvPr>
        </p:nvSpPr>
        <p:spPr>
          <a:xfrm>
            <a:off x="6497117" y="6023009"/>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FDF7CC4-BB9E-428B-8027-929BF686DE2B}" type="slidenum">
              <a:rPr lang="en-US" altLang="zh-CN" sz="1400" smtClean="0"/>
              <a:pPr>
                <a:spcBef>
                  <a:spcPct val="0"/>
                </a:spcBef>
                <a:buFontTx/>
                <a:buNone/>
              </a:pPr>
              <a:t>24</a:t>
            </a:fld>
            <a:endParaRPr lang="en-US" altLang="zh-CN" sz="1400"/>
          </a:p>
        </p:txBody>
      </p:sp>
      <p:sp>
        <p:nvSpPr>
          <p:cNvPr id="28675" name="Rectangle 7"/>
          <p:cNvSpPr>
            <a:spLocks noChangeArrowheads="1"/>
          </p:cNvSpPr>
          <p:nvPr/>
        </p:nvSpPr>
        <p:spPr bwMode="auto">
          <a:xfrm>
            <a:off x="179388" y="2997200"/>
            <a:ext cx="4824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1</a:t>
            </a:r>
            <a:r>
              <a:rPr kumimoji="1" lang="zh-CN" altLang="en-US" sz="2800" b="1">
                <a:latin typeface="仿宋_GB2312" pitchFamily="49" charset="-122"/>
                <a:ea typeface="仿宋_GB2312" pitchFamily="49" charset="-122"/>
              </a:rPr>
              <a:t>）主感应电动势 </a:t>
            </a:r>
          </a:p>
        </p:txBody>
      </p:sp>
      <p:sp>
        <p:nvSpPr>
          <p:cNvPr id="28676" name="Rectangle 8"/>
          <p:cNvSpPr>
            <a:spLocks noChangeArrowheads="1"/>
          </p:cNvSpPr>
          <p:nvPr/>
        </p:nvSpPr>
        <p:spPr bwMode="auto">
          <a:xfrm>
            <a:off x="250825" y="3789363"/>
            <a:ext cx="57626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设                      </a:t>
            </a:r>
          </a:p>
        </p:txBody>
      </p:sp>
      <p:sp>
        <p:nvSpPr>
          <p:cNvPr id="28677" name="Rectangle 10"/>
          <p:cNvSpPr>
            <a:spLocks noChangeArrowheads="1"/>
          </p:cNvSpPr>
          <p:nvPr/>
        </p:nvSpPr>
        <p:spPr bwMode="auto">
          <a:xfrm>
            <a:off x="0" y="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8678" name="Object 9"/>
          <p:cNvGraphicFramePr>
            <a:graphicFrameLocks noChangeAspect="1"/>
          </p:cNvGraphicFramePr>
          <p:nvPr>
            <p:extLst>
              <p:ext uri="{D42A27DB-BD31-4B8C-83A1-F6EECF244321}">
                <p14:modId xmlns:p14="http://schemas.microsoft.com/office/powerpoint/2010/main" val="3266468846"/>
              </p:ext>
            </p:extLst>
          </p:nvPr>
        </p:nvGraphicFramePr>
        <p:xfrm>
          <a:off x="955675" y="3833813"/>
          <a:ext cx="2119313" cy="415925"/>
        </p:xfrm>
        <a:graphic>
          <a:graphicData uri="http://schemas.openxmlformats.org/presentationml/2006/ole">
            <mc:AlternateContent xmlns:mc="http://schemas.openxmlformats.org/markup-compatibility/2006">
              <mc:Choice xmlns:v="urn:schemas-microsoft-com:vml" Requires="v">
                <p:oleObj spid="_x0000_s29071" name="Equation" r:id="rId3" imgW="965160" imgH="190440" progId="Equation.DSMT4">
                  <p:embed/>
                </p:oleObj>
              </mc:Choice>
              <mc:Fallback>
                <p:oleObj name="Equation" r:id="rId3" imgW="965160" imgH="190440" progId="Equation.DSMT4">
                  <p:embed/>
                  <p:pic>
                    <p:nvPicPr>
                      <p:cNvPr id="0" name="Object 9"/>
                      <p:cNvPicPr>
                        <a:picLocks noChangeAspect="1" noChangeArrowheads="1"/>
                      </p:cNvPicPr>
                      <p:nvPr/>
                    </p:nvPicPr>
                    <p:blipFill>
                      <a:blip r:embed="rId4"/>
                      <a:srcRect/>
                      <a:stretch>
                        <a:fillRect/>
                      </a:stretch>
                    </p:blipFill>
                    <p:spPr bwMode="auto">
                      <a:xfrm>
                        <a:off x="955675" y="3833813"/>
                        <a:ext cx="2119313" cy="4159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79" name="Rectangle 11"/>
          <p:cNvSpPr>
            <a:spLocks noChangeArrowheads="1"/>
          </p:cNvSpPr>
          <p:nvPr/>
        </p:nvSpPr>
        <p:spPr bwMode="auto">
          <a:xfrm>
            <a:off x="250825" y="4639003"/>
            <a:ext cx="57626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smtClean="0">
                <a:ea typeface="仿宋_GB2312" pitchFamily="49" charset="-122"/>
                <a:cs typeface="Times New Roman" panose="02020603050405020304" pitchFamily="18" charset="0"/>
              </a:rPr>
              <a:t>则                     </a:t>
            </a:r>
            <a:endParaRPr lang="zh-CN" altLang="en-US" sz="2800" b="1" dirty="0">
              <a:ea typeface="仿宋_GB2312" pitchFamily="49" charset="-122"/>
              <a:cs typeface="Times New Roman" panose="02020603050405020304" pitchFamily="18" charset="0"/>
            </a:endParaRPr>
          </a:p>
        </p:txBody>
      </p:sp>
      <p:sp>
        <p:nvSpPr>
          <p:cNvPr id="28680" name="Rectangle 13"/>
          <p:cNvSpPr>
            <a:spLocks noChangeArrowheads="1"/>
          </p:cNvSpPr>
          <p:nvPr/>
        </p:nvSpPr>
        <p:spPr bwMode="auto">
          <a:xfrm>
            <a:off x="0" y="321468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8681" name="Object 12"/>
          <p:cNvGraphicFramePr>
            <a:graphicFrameLocks noChangeAspect="1"/>
          </p:cNvGraphicFramePr>
          <p:nvPr>
            <p:extLst>
              <p:ext uri="{D42A27DB-BD31-4B8C-83A1-F6EECF244321}">
                <p14:modId xmlns:p14="http://schemas.microsoft.com/office/powerpoint/2010/main" val="1990473397"/>
              </p:ext>
            </p:extLst>
          </p:nvPr>
        </p:nvGraphicFramePr>
        <p:xfrm>
          <a:off x="955675" y="4562476"/>
          <a:ext cx="4841875" cy="619125"/>
        </p:xfrm>
        <a:graphic>
          <a:graphicData uri="http://schemas.openxmlformats.org/presentationml/2006/ole">
            <mc:AlternateContent xmlns:mc="http://schemas.openxmlformats.org/markup-compatibility/2006">
              <mc:Choice xmlns:v="urn:schemas-microsoft-com:vml" Requires="v">
                <p:oleObj spid="_x0000_s29072" name="Equation" r:id="rId5" imgW="2857320" imgH="368280" progId="Equation.DSMT4">
                  <p:embed/>
                </p:oleObj>
              </mc:Choice>
              <mc:Fallback>
                <p:oleObj name="Equation" r:id="rId5" imgW="2857320" imgH="368280" progId="Equation.DSMT4">
                  <p:embed/>
                  <p:pic>
                    <p:nvPicPr>
                      <p:cNvPr id="0" name="Object 12"/>
                      <p:cNvPicPr>
                        <a:picLocks noChangeAspect="1" noChangeArrowheads="1"/>
                      </p:cNvPicPr>
                      <p:nvPr/>
                    </p:nvPicPr>
                    <p:blipFill>
                      <a:blip r:embed="rId6"/>
                      <a:srcRect/>
                      <a:stretch>
                        <a:fillRect/>
                      </a:stretch>
                    </p:blipFill>
                    <p:spPr bwMode="auto">
                      <a:xfrm>
                        <a:off x="955675" y="4562476"/>
                        <a:ext cx="4841875" cy="6191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8682" name="Rectangle 15"/>
          <p:cNvSpPr>
            <a:spLocks noChangeArrowheads="1"/>
          </p:cNvSpPr>
          <p:nvPr/>
        </p:nvSpPr>
        <p:spPr bwMode="auto">
          <a:xfrm>
            <a:off x="0" y="321468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8683" name="Object 14"/>
          <p:cNvGraphicFramePr>
            <a:graphicFrameLocks noChangeAspect="1"/>
          </p:cNvGraphicFramePr>
          <p:nvPr>
            <p:extLst>
              <p:ext uri="{D42A27DB-BD31-4B8C-83A1-F6EECF244321}">
                <p14:modId xmlns:p14="http://schemas.microsoft.com/office/powerpoint/2010/main" val="3721258977"/>
              </p:ext>
            </p:extLst>
          </p:nvPr>
        </p:nvGraphicFramePr>
        <p:xfrm>
          <a:off x="899592" y="5229200"/>
          <a:ext cx="4268787" cy="671512"/>
        </p:xfrm>
        <a:graphic>
          <a:graphicData uri="http://schemas.openxmlformats.org/presentationml/2006/ole">
            <mc:AlternateContent xmlns:mc="http://schemas.openxmlformats.org/markup-compatibility/2006">
              <mc:Choice xmlns:v="urn:schemas-microsoft-com:vml" Requires="v">
                <p:oleObj spid="_x0000_s29073" name="Equation" r:id="rId7" imgW="1981080" imgH="368280" progId="Equation.DSMT4">
                  <p:embed/>
                </p:oleObj>
              </mc:Choice>
              <mc:Fallback>
                <p:oleObj name="Equation" r:id="rId7" imgW="1981080" imgH="368280" progId="Equation.DSMT4">
                  <p:embed/>
                  <p:pic>
                    <p:nvPicPr>
                      <p:cNvPr id="0" name="Object 14"/>
                      <p:cNvPicPr>
                        <a:picLocks noChangeAspect="1" noChangeArrowheads="1"/>
                      </p:cNvPicPr>
                      <p:nvPr/>
                    </p:nvPicPr>
                    <p:blipFill>
                      <a:blip r:embed="rId8"/>
                      <a:srcRect/>
                      <a:stretch>
                        <a:fillRect/>
                      </a:stretch>
                    </p:blipFill>
                    <p:spPr bwMode="auto">
                      <a:xfrm>
                        <a:off x="899592" y="5229200"/>
                        <a:ext cx="4268787" cy="6715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mc:AlternateContent xmlns:mc="http://schemas.openxmlformats.org/markup-compatibility/2006" xmlns:a14="http://schemas.microsoft.com/office/drawing/2010/main">
        <mc:Choice Requires="a14">
          <p:sp>
            <p:nvSpPr>
              <p:cNvPr id="2" name="矩形 1"/>
              <p:cNvSpPr/>
              <p:nvPr/>
            </p:nvSpPr>
            <p:spPr>
              <a:xfrm>
                <a:off x="6553200" y="4527883"/>
                <a:ext cx="2592288" cy="745460"/>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e>
                      </m:rad>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0">
                              <a:latin typeface="Cambria Math" panose="02040503050406030204" pitchFamily="18" charset="0"/>
                            </a:rPr>
                            <m:t>1</m:t>
                          </m:r>
                        </m:sub>
                      </m:sSub>
                      <m:r>
                        <m:rPr>
                          <m:sty m:val="p"/>
                        </m:rPr>
                        <a:rPr lang="zh-CN" altLang="en-US" i="0">
                          <a:latin typeface="Cambria Math" panose="02040503050406030204" pitchFamily="18" charset="0"/>
                        </a:rPr>
                        <m:t>sin</m:t>
                      </m:r>
                      <m:d>
                        <m:dPr>
                          <m:ctrlPr>
                            <a:rPr lang="zh-CN" altLang="en-US" i="1">
                              <a:latin typeface="Cambria Math" panose="02040503050406030204" pitchFamily="18" charset="0"/>
                            </a:rPr>
                          </m:ctrlPr>
                        </m:dPr>
                        <m:e>
                          <m:r>
                            <a:rPr lang="zh-CN" altLang="en-US" i="1">
                              <a:latin typeface="Cambria Math" panose="02040503050406030204" pitchFamily="18" charset="0"/>
                            </a:rPr>
                            <m:t>𝜔</m:t>
                          </m:r>
                          <m:r>
                            <a:rPr lang="zh-CN" altLang="en-US" i="1">
                              <a:latin typeface="Cambria Math" panose="02040503050406030204" pitchFamily="18" charset="0"/>
                            </a:rPr>
                            <m:t>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𝜋</m:t>
                              </m:r>
                            </m:num>
                            <m:den>
                              <m:r>
                                <a:rPr lang="zh-CN" altLang="en-US" i="0">
                                  <a:latin typeface="Cambria Math" panose="02040503050406030204" pitchFamily="18" charset="0"/>
                                </a:rPr>
                                <m:t>2</m:t>
                              </m:r>
                            </m:den>
                          </m:f>
                        </m:e>
                      </m:d>
                    </m:oMath>
                  </m:oMathPara>
                </a14:m>
                <a:endParaRPr lang="zh-CN" altLang="en-US" dirty="0"/>
              </a:p>
            </p:txBody>
          </p:sp>
        </mc:Choice>
        <mc:Fallback xmlns="">
          <p:sp>
            <p:nvSpPr>
              <p:cNvPr id="2" name="矩形 1"/>
              <p:cNvSpPr>
                <a:spLocks noRot="1" noChangeAspect="1" noMove="1" noResize="1" noEditPoints="1" noAdjustHandles="1" noChangeArrowheads="1" noChangeShapeType="1" noTextEdit="1"/>
              </p:cNvSpPr>
              <p:nvPr/>
            </p:nvSpPr>
            <p:spPr>
              <a:xfrm>
                <a:off x="6553200" y="4527883"/>
                <a:ext cx="2592288" cy="745460"/>
              </a:xfrm>
              <a:prstGeom prst="rect">
                <a:avLst/>
              </a:prstGeom>
              <a:blipFill>
                <a:blip r:embed="rId10"/>
                <a:stretch>
                  <a:fillRect/>
                </a:stretch>
              </a:blipFill>
            </p:spPr>
            <p:txBody>
              <a:bodyPr/>
              <a:lstStyle/>
              <a:p>
                <a:r>
                  <a:rPr lang="zh-CN" altLang="en-US">
                    <a:noFill/>
                  </a:rPr>
                  <a:t> </a:t>
                </a:r>
              </a:p>
            </p:txBody>
          </p:sp>
        </mc:Fallback>
      </mc:AlternateContent>
      <p:sp>
        <p:nvSpPr>
          <p:cNvPr id="3" name="文本框 2"/>
          <p:cNvSpPr txBox="1"/>
          <p:nvPr/>
        </p:nvSpPr>
        <p:spPr>
          <a:xfrm>
            <a:off x="5868144" y="4653136"/>
            <a:ext cx="1006698" cy="400110"/>
          </a:xfrm>
          <a:prstGeom prst="rect">
            <a:avLst/>
          </a:prstGeom>
          <a:noFill/>
        </p:spPr>
        <p:txBody>
          <a:bodyPr wrap="square" rtlCol="0">
            <a:spAutoFit/>
          </a:bodyPr>
          <a:lstStyle/>
          <a:p>
            <a:r>
              <a:rPr lang="zh-CN" altLang="en-US" sz="2000" dirty="0" smtClean="0">
                <a:solidFill>
                  <a:srgbClr val="FF0000"/>
                </a:solidFill>
              </a:rPr>
              <a:t>写成：</a:t>
            </a:r>
            <a:endParaRPr lang="zh-CN" altLang="en-US" sz="2000" dirty="0">
              <a:solidFill>
                <a:srgbClr val="FF0000"/>
              </a:solidFill>
            </a:endParaRPr>
          </a:p>
        </p:txBody>
      </p:sp>
      <mc:AlternateContent xmlns:mc="http://schemas.openxmlformats.org/markup-compatibility/2006" xmlns:a14="http://schemas.microsoft.com/office/drawing/2010/main">
        <mc:Choice Requires="a14">
          <p:sp>
            <p:nvSpPr>
              <p:cNvPr id="4" name="矩形 3"/>
              <p:cNvSpPr/>
              <p:nvPr/>
            </p:nvSpPr>
            <p:spPr>
              <a:xfrm>
                <a:off x="6454497" y="5277549"/>
                <a:ext cx="2612638" cy="74546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ad>
                        <m:radPr>
                          <m:degHide m:val="on"/>
                          <m:ctrlPr>
                            <a:rPr lang="zh-CN" altLang="en-US" i="1">
                              <a:latin typeface="Cambria Math" panose="02040503050406030204" pitchFamily="18" charset="0"/>
                            </a:rPr>
                          </m:ctrlPr>
                        </m:radPr>
                        <m:deg/>
                        <m:e>
                          <m:r>
                            <a:rPr lang="zh-CN" altLang="en-US">
                              <a:latin typeface="Cambria Math" panose="02040503050406030204" pitchFamily="18" charset="0"/>
                            </a:rPr>
                            <m:t>2</m:t>
                          </m:r>
                        </m:e>
                      </m:rad>
                      <m:sSub>
                        <m:sSubPr>
                          <m:ctrlPr>
                            <a:rPr lang="zh-CN" altLang="en-US" i="1">
                              <a:latin typeface="Cambria Math" panose="02040503050406030204" pitchFamily="18" charset="0"/>
                            </a:rPr>
                          </m:ctrlPr>
                        </m:sSubPr>
                        <m:e>
                          <m:r>
                            <a:rPr lang="zh-CN" altLang="en-US" i="1">
                              <a:latin typeface="Cambria Math" panose="02040503050406030204" pitchFamily="18" charset="0"/>
                            </a:rPr>
                            <m:t>𝐸</m:t>
                          </m:r>
                        </m:e>
                        <m:sub>
                          <m:r>
                            <a:rPr lang="zh-CN" altLang="en-US" i="0">
                              <a:latin typeface="Cambria Math" panose="02040503050406030204" pitchFamily="18" charset="0"/>
                            </a:rPr>
                            <m:t>2</m:t>
                          </m:r>
                        </m:sub>
                      </m:sSub>
                      <m:r>
                        <m:rPr>
                          <m:sty m:val="p"/>
                        </m:rPr>
                        <a:rPr lang="zh-CN" altLang="en-US" i="0">
                          <a:latin typeface="Cambria Math" panose="02040503050406030204" pitchFamily="18" charset="0"/>
                        </a:rPr>
                        <m:t>sin</m:t>
                      </m:r>
                      <m:d>
                        <m:dPr>
                          <m:ctrlPr>
                            <a:rPr lang="zh-CN" altLang="en-US" i="1">
                              <a:latin typeface="Cambria Math" panose="02040503050406030204" pitchFamily="18" charset="0"/>
                            </a:rPr>
                          </m:ctrlPr>
                        </m:dPr>
                        <m:e>
                          <m:r>
                            <a:rPr lang="zh-CN" altLang="en-US" i="1">
                              <a:latin typeface="Cambria Math" panose="02040503050406030204" pitchFamily="18" charset="0"/>
                            </a:rPr>
                            <m:t>𝜔</m:t>
                          </m:r>
                          <m:r>
                            <a:rPr lang="zh-CN" altLang="en-US" i="1">
                              <a:latin typeface="Cambria Math" panose="02040503050406030204" pitchFamily="18" charset="0"/>
                            </a:rPr>
                            <m:t>𝑡</m:t>
                          </m:r>
                          <m:r>
                            <a:rPr lang="zh-CN" altLang="en-US" i="0">
                              <a:latin typeface="Cambria Math" panose="02040503050406030204" pitchFamily="18" charset="0"/>
                            </a:rPr>
                            <m:t>−</m:t>
                          </m:r>
                          <m:f>
                            <m:fPr>
                              <m:ctrlPr>
                                <a:rPr lang="zh-CN" altLang="en-US" i="1">
                                  <a:latin typeface="Cambria Math" panose="02040503050406030204" pitchFamily="18" charset="0"/>
                                </a:rPr>
                              </m:ctrlPr>
                            </m:fPr>
                            <m:num>
                              <m:r>
                                <a:rPr lang="zh-CN" altLang="en-US" i="1">
                                  <a:latin typeface="Cambria Math" panose="02040503050406030204" pitchFamily="18" charset="0"/>
                                </a:rPr>
                                <m:t>𝜋</m:t>
                              </m:r>
                            </m:num>
                            <m:den>
                              <m:r>
                                <a:rPr lang="zh-CN" altLang="en-US" i="0">
                                  <a:latin typeface="Cambria Math" panose="02040503050406030204" pitchFamily="18" charset="0"/>
                                </a:rPr>
                                <m:t>2</m:t>
                              </m:r>
                            </m:den>
                          </m:f>
                        </m:e>
                      </m:d>
                    </m:oMath>
                  </m:oMathPara>
                </a14:m>
                <a:endParaRPr lang="zh-CN" altLang="en-US" dirty="0"/>
              </a:p>
            </p:txBody>
          </p:sp>
        </mc:Choice>
        <mc:Fallback xmlns="">
          <p:sp>
            <p:nvSpPr>
              <p:cNvPr id="4" name="矩形 3"/>
              <p:cNvSpPr>
                <a:spLocks noRot="1" noChangeAspect="1" noMove="1" noResize="1" noEditPoints="1" noAdjustHandles="1" noChangeArrowheads="1" noChangeShapeType="1" noTextEdit="1"/>
              </p:cNvSpPr>
              <p:nvPr/>
            </p:nvSpPr>
            <p:spPr>
              <a:xfrm>
                <a:off x="6454497" y="5277549"/>
                <a:ext cx="2612638" cy="745460"/>
              </a:xfrm>
              <a:prstGeom prst="rect">
                <a:avLst/>
              </a:prstGeom>
              <a:blipFill>
                <a:blip r:embed="rId11"/>
                <a:stretch>
                  <a:fillRect/>
                </a:stretch>
              </a:blipFill>
            </p:spPr>
            <p:txBody>
              <a:bodyPr/>
              <a:lstStyle/>
              <a:p>
                <a:r>
                  <a:rPr lang="zh-CN" altLang="en-US">
                    <a:noFill/>
                  </a:rPr>
                  <a:t> </a:t>
                </a:r>
              </a:p>
            </p:txBody>
          </p:sp>
        </mc:Fallback>
      </mc:AlternateContent>
      <p:sp>
        <p:nvSpPr>
          <p:cNvPr id="18" name="文本框 17"/>
          <p:cNvSpPr txBox="1"/>
          <p:nvPr/>
        </p:nvSpPr>
        <p:spPr>
          <a:xfrm>
            <a:off x="5525767" y="5405093"/>
            <a:ext cx="1006698" cy="400110"/>
          </a:xfrm>
          <a:prstGeom prst="rect">
            <a:avLst/>
          </a:prstGeom>
          <a:noFill/>
        </p:spPr>
        <p:txBody>
          <a:bodyPr wrap="square" rtlCol="0">
            <a:spAutoFit/>
          </a:bodyPr>
          <a:lstStyle/>
          <a:p>
            <a:r>
              <a:rPr lang="zh-CN" altLang="en-US" sz="2000" dirty="0" smtClean="0">
                <a:solidFill>
                  <a:srgbClr val="FF0000"/>
                </a:solidFill>
              </a:rPr>
              <a:t>写成：</a:t>
            </a:r>
            <a:endParaRPr lang="zh-CN" altLang="en-US" sz="2000" dirty="0">
              <a:solidFill>
                <a:srgbClr val="FF0000"/>
              </a:solidFill>
            </a:endParaRPr>
          </a:p>
        </p:txBody>
      </p:sp>
      <p:sp>
        <p:nvSpPr>
          <p:cNvPr id="5" name="文本框 4"/>
          <p:cNvSpPr txBox="1"/>
          <p:nvPr/>
        </p:nvSpPr>
        <p:spPr>
          <a:xfrm>
            <a:off x="2455049" y="6023009"/>
            <a:ext cx="4464496" cy="461665"/>
          </a:xfrm>
          <a:prstGeom prst="rect">
            <a:avLst/>
          </a:prstGeom>
          <a:noFill/>
          <a:ln w="22225" cmpd="sng">
            <a:solidFill>
              <a:srgbClr val="FF0000"/>
            </a:solidFill>
          </a:ln>
        </p:spPr>
        <p:txBody>
          <a:bodyPr wrap="square" rtlCol="0">
            <a:spAutoFit/>
          </a:bodyPr>
          <a:lstStyle/>
          <a:p>
            <a:r>
              <a:rPr lang="zh-CN" altLang="en-US" dirty="0" smtClean="0"/>
              <a:t>这里</a:t>
            </a:r>
            <a:r>
              <a:rPr lang="en-US" altLang="zh-CN" dirty="0" err="1" smtClean="0"/>
              <a:t>E</a:t>
            </a:r>
            <a:r>
              <a:rPr lang="en-US" altLang="zh-CN" baseline="-25000" dirty="0" err="1" smtClean="0"/>
              <a:t>1</a:t>
            </a:r>
            <a:r>
              <a:rPr lang="zh-CN" altLang="en-US" dirty="0" smtClean="0"/>
              <a:t>和</a:t>
            </a:r>
            <a:r>
              <a:rPr lang="en-US" altLang="zh-CN" dirty="0" err="1" smtClean="0"/>
              <a:t>E</a:t>
            </a:r>
            <a:r>
              <a:rPr lang="en-US" altLang="zh-CN" baseline="-25000" dirty="0" err="1"/>
              <a:t>2</a:t>
            </a:r>
            <a:r>
              <a:rPr lang="zh-CN" altLang="en-US" dirty="0" smtClean="0"/>
              <a:t>为</a:t>
            </a:r>
            <a:r>
              <a:rPr lang="en-US" altLang="zh-CN" dirty="0" err="1" smtClean="0"/>
              <a:t>e</a:t>
            </a:r>
            <a:r>
              <a:rPr lang="en-US" altLang="zh-CN" baseline="-25000" dirty="0" err="1"/>
              <a:t>1</a:t>
            </a:r>
            <a:r>
              <a:rPr lang="zh-CN" altLang="en-US" dirty="0" smtClean="0"/>
              <a:t>和</a:t>
            </a:r>
            <a:r>
              <a:rPr lang="en-US" altLang="zh-CN" dirty="0" err="1" smtClean="0"/>
              <a:t>e</a:t>
            </a:r>
            <a:r>
              <a:rPr lang="en-US" altLang="zh-CN" baseline="-25000" dirty="0" err="1" smtClean="0"/>
              <a:t>2</a:t>
            </a:r>
            <a:r>
              <a:rPr lang="zh-CN" altLang="en-US" dirty="0" smtClean="0"/>
              <a:t>的有效值</a:t>
            </a:r>
            <a:endParaRPr lang="zh-CN" altLang="en-US" dirty="0"/>
          </a:p>
        </p:txBody>
      </p:sp>
      <p:grpSp>
        <p:nvGrpSpPr>
          <p:cNvPr id="20" name="组合 19"/>
          <p:cNvGrpSpPr/>
          <p:nvPr/>
        </p:nvGrpSpPr>
        <p:grpSpPr>
          <a:xfrm>
            <a:off x="2330653" y="206937"/>
            <a:ext cx="4713287" cy="2678112"/>
            <a:chOff x="1763713" y="154623"/>
            <a:chExt cx="4713287" cy="2678112"/>
          </a:xfrm>
        </p:grpSpPr>
        <p:grpSp>
          <p:nvGrpSpPr>
            <p:cNvPr id="21" name="组合 20"/>
            <p:cNvGrpSpPr/>
            <p:nvPr/>
          </p:nvGrpSpPr>
          <p:grpSpPr>
            <a:xfrm>
              <a:off x="1763713" y="154623"/>
              <a:ext cx="4713287" cy="2678112"/>
              <a:chOff x="1763713" y="154623"/>
              <a:chExt cx="4713287" cy="2678112"/>
            </a:xfrm>
          </p:grpSpPr>
          <p:grpSp>
            <p:nvGrpSpPr>
              <p:cNvPr id="23" name="组合 22"/>
              <p:cNvGrpSpPr/>
              <p:nvPr/>
            </p:nvGrpSpPr>
            <p:grpSpPr>
              <a:xfrm>
                <a:off x="1763713" y="154623"/>
                <a:ext cx="4713287" cy="2678112"/>
                <a:chOff x="1763713" y="200343"/>
                <a:chExt cx="4713287" cy="2678112"/>
              </a:xfrm>
            </p:grpSpPr>
            <p:grpSp>
              <p:nvGrpSpPr>
                <p:cNvPr id="25" name="组合 10"/>
                <p:cNvGrpSpPr>
                  <a:grpSpLocks/>
                </p:cNvGrpSpPr>
                <p:nvPr/>
              </p:nvGrpSpPr>
              <p:grpSpPr bwMode="auto">
                <a:xfrm>
                  <a:off x="1763713" y="200343"/>
                  <a:ext cx="4713287" cy="2678112"/>
                  <a:chOff x="1763688" y="3536819"/>
                  <a:chExt cx="4713302" cy="2678244"/>
                </a:xfrm>
              </p:grpSpPr>
              <p:sp>
                <p:nvSpPr>
                  <p:cNvPr id="28" name="Rectangle 6"/>
                  <p:cNvSpPr>
                    <a:spLocks noChangeArrowheads="1"/>
                  </p:cNvSpPr>
                  <p:nvPr/>
                </p:nvSpPr>
                <p:spPr bwMode="auto">
                  <a:xfrm>
                    <a:off x="2554304" y="5753467"/>
                    <a:ext cx="3922686"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rPr>
                      <a:t>变压器空载运行原理图  </a:t>
                    </a:r>
                  </a:p>
                </p:txBody>
              </p:sp>
              <p:pic>
                <p:nvPicPr>
                  <p:cNvPr id="29" name="图片 12"/>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1763688" y="3536819"/>
                    <a:ext cx="4536504" cy="215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6" name="文本框 25"/>
                <p:cNvSpPr txBox="1"/>
                <p:nvPr/>
              </p:nvSpPr>
              <p:spPr>
                <a:xfrm>
                  <a:off x="5858813" y="1004663"/>
                  <a:ext cx="72008" cy="648072"/>
                </a:xfrm>
                <a:prstGeom prst="rect">
                  <a:avLst/>
                </a:prstGeom>
                <a:solidFill>
                  <a:schemeClr val="bg1"/>
                </a:solidFill>
              </p:spPr>
              <p:txBody>
                <a:bodyPr wrap="square" rtlCol="0">
                  <a:spAutoFit/>
                </a:bodyPr>
                <a:lstStyle/>
                <a:p>
                  <a:endParaRPr lang="zh-CN" altLang="en-US" dirty="0"/>
                </a:p>
              </p:txBody>
            </p:sp>
          </p:grpSp>
          <p:cxnSp>
            <p:nvCxnSpPr>
              <p:cNvPr id="24" name="直接箭头连接符 23"/>
              <p:cNvCxnSpPr/>
              <p:nvPr/>
            </p:nvCxnSpPr>
            <p:spPr bwMode="auto">
              <a:xfrm>
                <a:off x="1907704" y="826824"/>
                <a:ext cx="0" cy="80986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sp>
          <p:nvSpPr>
            <p:cNvPr id="22" name="矩形 21"/>
            <p:cNvSpPr/>
            <p:nvPr/>
          </p:nvSpPr>
          <p:spPr bwMode="auto">
            <a:xfrm>
              <a:off x="2010192" y="908720"/>
              <a:ext cx="72008" cy="6525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gr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E2FBFDC-8412-48AD-9E94-AE6FF03ADA7C}" type="slidenum">
              <a:rPr lang="en-US" altLang="zh-CN" sz="1400" smtClean="0"/>
              <a:pPr>
                <a:spcBef>
                  <a:spcPct val="0"/>
                </a:spcBef>
                <a:buFontTx/>
                <a:buNone/>
              </a:pPr>
              <a:t>25</a:t>
            </a:fld>
            <a:endParaRPr lang="en-US" altLang="zh-CN" sz="1400"/>
          </a:p>
        </p:txBody>
      </p:sp>
      <p:sp>
        <p:nvSpPr>
          <p:cNvPr id="29699" name="Rectangle 4"/>
          <p:cNvSpPr>
            <a:spLocks noChangeArrowheads="1"/>
          </p:cNvSpPr>
          <p:nvPr/>
        </p:nvSpPr>
        <p:spPr bwMode="auto">
          <a:xfrm>
            <a:off x="250825" y="339725"/>
            <a:ext cx="38893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 </a:t>
            </a:r>
            <a:r>
              <a:rPr lang="zh-CN" altLang="en-US" sz="2800" b="1" dirty="0" smtClean="0">
                <a:ea typeface="仿宋_GB2312" pitchFamily="49" charset="-122"/>
                <a:cs typeface="Times New Roman" panose="02020603050405020304" pitchFamily="18" charset="0"/>
              </a:rPr>
              <a:t>则</a:t>
            </a:r>
            <a:r>
              <a:rPr lang="en-US" altLang="zh-CN" sz="2800" b="1" dirty="0" err="1" smtClean="0">
                <a:ea typeface="仿宋_GB2312" pitchFamily="49" charset="-122"/>
                <a:cs typeface="Times New Roman" panose="02020603050405020304" pitchFamily="18" charset="0"/>
              </a:rPr>
              <a:t>e</a:t>
            </a:r>
            <a:r>
              <a:rPr lang="en-US" altLang="zh-CN" sz="1800" b="1" dirty="0" err="1" smtClean="0">
                <a:ea typeface="仿宋_GB2312" pitchFamily="49" charset="-122"/>
                <a:cs typeface="Times New Roman" panose="02020603050405020304" pitchFamily="18" charset="0"/>
              </a:rPr>
              <a:t>1</a:t>
            </a:r>
            <a:r>
              <a:rPr lang="zh-CN" altLang="en-US" sz="2800" b="1" dirty="0">
                <a:ea typeface="仿宋_GB2312" pitchFamily="49" charset="-122"/>
                <a:cs typeface="Times New Roman" panose="02020603050405020304" pitchFamily="18" charset="0"/>
              </a:rPr>
              <a:t>、</a:t>
            </a:r>
            <a:r>
              <a:rPr lang="en-US" altLang="zh-CN" sz="2800" b="1" dirty="0" err="1">
                <a:ea typeface="仿宋_GB2312" pitchFamily="49" charset="-122"/>
                <a:cs typeface="Times New Roman" panose="02020603050405020304" pitchFamily="18" charset="0"/>
              </a:rPr>
              <a:t>e</a:t>
            </a:r>
            <a:r>
              <a:rPr lang="en-US" altLang="zh-CN" sz="1800" b="1" dirty="0" err="1">
                <a:ea typeface="仿宋_GB2312" pitchFamily="49" charset="-122"/>
                <a:cs typeface="Times New Roman" panose="02020603050405020304" pitchFamily="18" charset="0"/>
              </a:rPr>
              <a:t>2</a:t>
            </a:r>
            <a:r>
              <a:rPr lang="zh-CN" altLang="en-US" sz="2800" b="1" dirty="0">
                <a:ea typeface="仿宋_GB2312" pitchFamily="49" charset="-122"/>
                <a:cs typeface="Times New Roman" panose="02020603050405020304" pitchFamily="18" charset="0"/>
              </a:rPr>
              <a:t>的有效值为：</a:t>
            </a:r>
          </a:p>
          <a:p>
            <a:pPr>
              <a:spcBef>
                <a:spcPct val="0"/>
              </a:spcBef>
              <a:buFontTx/>
              <a:buNone/>
            </a:pPr>
            <a:r>
              <a:rPr lang="zh-CN" altLang="en-US" sz="2800" b="1" dirty="0">
                <a:ea typeface="仿宋_GB2312" pitchFamily="49" charset="-122"/>
                <a:cs typeface="Times New Roman" panose="02020603050405020304" pitchFamily="18" charset="0"/>
              </a:rPr>
              <a:t>                      </a:t>
            </a:r>
          </a:p>
        </p:txBody>
      </p:sp>
      <p:sp>
        <p:nvSpPr>
          <p:cNvPr id="29700" name="Rectangle 6"/>
          <p:cNvSpPr>
            <a:spLocks noChangeArrowheads="1"/>
          </p:cNvSpPr>
          <p:nvPr/>
        </p:nvSpPr>
        <p:spPr bwMode="auto">
          <a:xfrm>
            <a:off x="0" y="321468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9701" name="Object 5"/>
          <p:cNvGraphicFramePr>
            <a:graphicFrameLocks noChangeAspect="1"/>
          </p:cNvGraphicFramePr>
          <p:nvPr>
            <p:extLst>
              <p:ext uri="{D42A27DB-BD31-4B8C-83A1-F6EECF244321}">
                <p14:modId xmlns:p14="http://schemas.microsoft.com/office/powerpoint/2010/main" val="516726754"/>
              </p:ext>
            </p:extLst>
          </p:nvPr>
        </p:nvGraphicFramePr>
        <p:xfrm>
          <a:off x="2159000" y="1119188"/>
          <a:ext cx="5703888" cy="736600"/>
        </p:xfrm>
        <a:graphic>
          <a:graphicData uri="http://schemas.openxmlformats.org/presentationml/2006/ole">
            <mc:AlternateContent xmlns:mc="http://schemas.openxmlformats.org/markup-compatibility/2006">
              <mc:Choice xmlns:v="urn:schemas-microsoft-com:vml" Requires="v">
                <p:oleObj spid="_x0000_s30209" name="Equation" r:id="rId3" imgW="2057400" imgH="368280" progId="Equation.DSMT4">
                  <p:embed/>
                </p:oleObj>
              </mc:Choice>
              <mc:Fallback>
                <p:oleObj name="Equation" r:id="rId3" imgW="2057400" imgH="368280" progId="Equation.DSMT4">
                  <p:embed/>
                  <p:pic>
                    <p:nvPicPr>
                      <p:cNvPr id="0" name="Object 5"/>
                      <p:cNvPicPr>
                        <a:picLocks noChangeAspect="1" noChangeArrowheads="1"/>
                      </p:cNvPicPr>
                      <p:nvPr/>
                    </p:nvPicPr>
                    <p:blipFill>
                      <a:blip r:embed="rId4"/>
                      <a:srcRect/>
                      <a:stretch>
                        <a:fillRect/>
                      </a:stretch>
                    </p:blipFill>
                    <p:spPr bwMode="auto">
                      <a:xfrm>
                        <a:off x="2159000" y="1119188"/>
                        <a:ext cx="5703888" cy="736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2" name="Rectangle 8"/>
          <p:cNvSpPr>
            <a:spLocks noChangeArrowheads="1"/>
          </p:cNvSpPr>
          <p:nvPr/>
        </p:nvSpPr>
        <p:spPr bwMode="auto">
          <a:xfrm>
            <a:off x="0" y="321468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9703" name="Object 7"/>
          <p:cNvGraphicFramePr>
            <a:graphicFrameLocks noChangeAspect="1"/>
          </p:cNvGraphicFramePr>
          <p:nvPr>
            <p:extLst>
              <p:ext uri="{D42A27DB-BD31-4B8C-83A1-F6EECF244321}">
                <p14:modId xmlns:p14="http://schemas.microsoft.com/office/powerpoint/2010/main" val="2080508538"/>
              </p:ext>
            </p:extLst>
          </p:nvPr>
        </p:nvGraphicFramePr>
        <p:xfrm>
          <a:off x="2133600" y="2271713"/>
          <a:ext cx="5753100" cy="736600"/>
        </p:xfrm>
        <a:graphic>
          <a:graphicData uri="http://schemas.openxmlformats.org/presentationml/2006/ole">
            <mc:AlternateContent xmlns:mc="http://schemas.openxmlformats.org/markup-compatibility/2006">
              <mc:Choice xmlns:v="urn:schemas-microsoft-com:vml" Requires="v">
                <p:oleObj spid="_x0000_s30210" name="Equation" r:id="rId5" imgW="2120760" imgH="368280" progId="Equation.DSMT4">
                  <p:embed/>
                </p:oleObj>
              </mc:Choice>
              <mc:Fallback>
                <p:oleObj name="Equation" r:id="rId5" imgW="2120760" imgH="368280" progId="Equation.DSMT4">
                  <p:embed/>
                  <p:pic>
                    <p:nvPicPr>
                      <p:cNvPr id="0" name="Object 7"/>
                      <p:cNvPicPr>
                        <a:picLocks noChangeAspect="1" noChangeArrowheads="1"/>
                      </p:cNvPicPr>
                      <p:nvPr/>
                    </p:nvPicPr>
                    <p:blipFill>
                      <a:blip r:embed="rId6"/>
                      <a:srcRect/>
                      <a:stretch>
                        <a:fillRect/>
                      </a:stretch>
                    </p:blipFill>
                    <p:spPr bwMode="auto">
                      <a:xfrm>
                        <a:off x="2133600" y="2271713"/>
                        <a:ext cx="5753100" cy="7366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4" name="Rectangle 9"/>
          <p:cNvSpPr>
            <a:spLocks noChangeArrowheads="1"/>
          </p:cNvSpPr>
          <p:nvPr/>
        </p:nvSpPr>
        <p:spPr bwMode="auto">
          <a:xfrm>
            <a:off x="500063" y="3340100"/>
            <a:ext cx="38893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相应的相量表达式为：</a:t>
            </a:r>
          </a:p>
          <a:p>
            <a:pPr>
              <a:spcBef>
                <a:spcPct val="0"/>
              </a:spcBef>
              <a:buFontTx/>
              <a:buNone/>
            </a:pPr>
            <a:r>
              <a:rPr lang="zh-CN" altLang="en-US" sz="2800" b="1">
                <a:ea typeface="仿宋_GB2312" pitchFamily="49" charset="-122"/>
                <a:cs typeface="Times New Roman" panose="02020603050405020304" pitchFamily="18" charset="0"/>
              </a:rPr>
              <a:t>                      </a:t>
            </a:r>
          </a:p>
        </p:txBody>
      </p:sp>
      <p:sp>
        <p:nvSpPr>
          <p:cNvPr id="29705" name="Rectangle 11"/>
          <p:cNvSpPr>
            <a:spLocks noChangeArrowheads="1"/>
          </p:cNvSpPr>
          <p:nvPr/>
        </p:nvSpPr>
        <p:spPr bwMode="auto">
          <a:xfrm>
            <a:off x="0" y="32718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9706" name="Object 10"/>
          <p:cNvGraphicFramePr>
            <a:graphicFrameLocks noChangeAspect="1"/>
          </p:cNvGraphicFramePr>
          <p:nvPr/>
        </p:nvGraphicFramePr>
        <p:xfrm>
          <a:off x="1571625" y="4000500"/>
          <a:ext cx="3667125" cy="830263"/>
        </p:xfrm>
        <a:graphic>
          <a:graphicData uri="http://schemas.openxmlformats.org/presentationml/2006/ole">
            <mc:AlternateContent xmlns:mc="http://schemas.openxmlformats.org/markup-compatibility/2006">
              <mc:Choice xmlns:v="urn:schemas-microsoft-com:vml" Requires="v">
                <p:oleObj spid="_x0000_s30211" name="公式" r:id="rId7" imgW="1269449" imgH="317362" progId="Equation.3">
                  <p:embed/>
                </p:oleObj>
              </mc:Choice>
              <mc:Fallback>
                <p:oleObj name="公式" r:id="rId7" imgW="1269449" imgH="317362" progId="Equation.3">
                  <p:embed/>
                  <p:pic>
                    <p:nvPicPr>
                      <p:cNvPr id="0" name="Object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71625" y="4000500"/>
                        <a:ext cx="3667125" cy="8302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7" name="Rectangle 13"/>
          <p:cNvSpPr>
            <a:spLocks noChangeArrowheads="1"/>
          </p:cNvSpPr>
          <p:nvPr/>
        </p:nvSpPr>
        <p:spPr bwMode="auto">
          <a:xfrm>
            <a:off x="0" y="32718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29708" name="Object 12"/>
          <p:cNvGraphicFramePr>
            <a:graphicFrameLocks noChangeAspect="1"/>
          </p:cNvGraphicFramePr>
          <p:nvPr/>
        </p:nvGraphicFramePr>
        <p:xfrm>
          <a:off x="1643063" y="5072063"/>
          <a:ext cx="3816350" cy="849312"/>
        </p:xfrm>
        <a:graphic>
          <a:graphicData uri="http://schemas.openxmlformats.org/presentationml/2006/ole">
            <mc:AlternateContent xmlns:mc="http://schemas.openxmlformats.org/markup-compatibility/2006">
              <mc:Choice xmlns:v="urn:schemas-microsoft-com:vml" Requires="v">
                <p:oleObj spid="_x0000_s30212" name="公式" r:id="rId9" imgW="1307532" imgH="317362" progId="Equation.3">
                  <p:embed/>
                </p:oleObj>
              </mc:Choice>
              <mc:Fallback>
                <p:oleObj name="公式" r:id="rId9" imgW="1307532" imgH="317362" progId="Equation.3">
                  <p:embed/>
                  <p:pic>
                    <p:nvPicPr>
                      <p:cNvPr id="0" name="Object 12"/>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43063" y="5072063"/>
                        <a:ext cx="3816350" cy="8493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A86F2A9-8743-490D-A561-E40677E79804}" type="slidenum">
              <a:rPr lang="en-US" altLang="zh-CN" sz="1400" smtClean="0"/>
              <a:pPr>
                <a:spcBef>
                  <a:spcPct val="0"/>
                </a:spcBef>
                <a:buFontTx/>
                <a:buNone/>
              </a:pPr>
              <a:t>26</a:t>
            </a:fld>
            <a:endParaRPr lang="en-US" altLang="zh-CN" sz="1400"/>
          </a:p>
        </p:txBody>
      </p:sp>
      <p:sp>
        <p:nvSpPr>
          <p:cNvPr id="30723" name="Rectangle 6"/>
          <p:cNvSpPr>
            <a:spLocks noChangeArrowheads="1"/>
          </p:cNvSpPr>
          <p:nvPr/>
        </p:nvSpPr>
        <p:spPr bwMode="auto">
          <a:xfrm>
            <a:off x="0" y="32766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30724" name="Rectangle 8"/>
          <p:cNvSpPr>
            <a:spLocks noChangeArrowheads="1"/>
          </p:cNvSpPr>
          <p:nvPr/>
        </p:nvSpPr>
        <p:spPr bwMode="auto">
          <a:xfrm>
            <a:off x="0" y="32766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30725" name="Rectangle 10"/>
          <p:cNvSpPr>
            <a:spLocks noChangeArrowheads="1"/>
          </p:cNvSpPr>
          <p:nvPr/>
        </p:nvSpPr>
        <p:spPr bwMode="auto">
          <a:xfrm>
            <a:off x="0" y="32718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30726" name="Rectangle 12"/>
          <p:cNvSpPr>
            <a:spLocks noChangeArrowheads="1"/>
          </p:cNvSpPr>
          <p:nvPr/>
        </p:nvSpPr>
        <p:spPr bwMode="auto">
          <a:xfrm>
            <a:off x="0" y="32051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pSp>
        <p:nvGrpSpPr>
          <p:cNvPr id="30727" name="Group 13"/>
          <p:cNvGrpSpPr>
            <a:grpSpLocks/>
          </p:cNvGrpSpPr>
          <p:nvPr/>
        </p:nvGrpSpPr>
        <p:grpSpPr bwMode="auto">
          <a:xfrm>
            <a:off x="107950" y="214313"/>
            <a:ext cx="8893175" cy="2351087"/>
            <a:chOff x="68" y="-145"/>
            <a:chExt cx="5602" cy="1481"/>
          </a:xfrm>
        </p:grpSpPr>
        <p:sp>
          <p:nvSpPr>
            <p:cNvPr id="30731" name="Rectangle 4"/>
            <p:cNvSpPr>
              <a:spLocks noChangeArrowheads="1"/>
            </p:cNvSpPr>
            <p:nvPr/>
          </p:nvSpPr>
          <p:spPr bwMode="auto">
            <a:xfrm>
              <a:off x="68" y="-67"/>
              <a:ext cx="5602" cy="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        </a:t>
              </a:r>
              <a:r>
                <a:rPr lang="zh-CN" altLang="en-US" sz="2800" b="1" dirty="0">
                  <a:ea typeface="仿宋_GB2312" pitchFamily="49" charset="-122"/>
                  <a:cs typeface="Times New Roman" panose="02020603050405020304" pitchFamily="18" charset="0"/>
                </a:rPr>
                <a:t>和        在相位上都滞后于产生它们的磁通        </a:t>
              </a:r>
              <a:r>
                <a:rPr lang="en-US" altLang="zh-CN" sz="2400" dirty="0">
                  <a:ea typeface="仿宋_GB2312" pitchFamily="49" charset="-122"/>
                  <a:cs typeface="Times New Roman" panose="02020603050405020304" pitchFamily="18" charset="0"/>
                </a:rPr>
                <a:t>90</a:t>
              </a:r>
              <a:r>
                <a:rPr lang="en-US" altLang="zh-CN" sz="2800" dirty="0">
                  <a:ea typeface="仿宋_GB2312" pitchFamily="49" charset="-122"/>
                  <a:cs typeface="Times New Roman" panose="02020603050405020304" pitchFamily="18" charset="0"/>
                </a:rPr>
                <a:t>°</a:t>
              </a:r>
              <a:r>
                <a:rPr lang="zh-CN" altLang="en-US" sz="2800" b="1" dirty="0">
                  <a:ea typeface="仿宋_GB2312" pitchFamily="49" charset="-122"/>
                  <a:cs typeface="Times New Roman" panose="02020603050405020304" pitchFamily="18" charset="0"/>
                </a:rPr>
                <a:t>，在大小上具有                  ，</a:t>
              </a:r>
              <a:r>
                <a:rPr lang="en-US" altLang="zh-CN" sz="2400" i="1" dirty="0">
                  <a:latin typeface="Times New Roman" panose="02020603050405020304" pitchFamily="18" charset="0"/>
                  <a:ea typeface="+mn-ea"/>
                  <a:cs typeface="Times New Roman" panose="02020603050405020304" pitchFamily="18" charset="0"/>
                </a:rPr>
                <a:t>K</a:t>
              </a:r>
              <a:r>
                <a:rPr lang="zh-CN" altLang="en-US" sz="2800" b="1" dirty="0">
                  <a:ea typeface="仿宋_GB2312" pitchFamily="49" charset="-122"/>
                  <a:cs typeface="Times New Roman" panose="02020603050405020304" pitchFamily="18" charset="0"/>
                </a:rPr>
                <a:t>为变压器的变比。考虑到</a:t>
              </a:r>
              <a:r>
                <a:rPr lang="en-US" altLang="zh-CN" sz="2800" b="1" dirty="0" err="1">
                  <a:ea typeface="仿宋_GB2312" pitchFamily="49" charset="-122"/>
                  <a:cs typeface="Times New Roman" panose="02020603050405020304" pitchFamily="18" charset="0"/>
                </a:rPr>
                <a:t>u</a:t>
              </a:r>
              <a:r>
                <a:rPr lang="en-US" altLang="zh-CN" sz="1800" b="1" dirty="0" err="1">
                  <a:ea typeface="仿宋_GB2312" pitchFamily="49" charset="-122"/>
                  <a:cs typeface="Times New Roman" panose="02020603050405020304" pitchFamily="18" charset="0"/>
                </a:rPr>
                <a:t>1</a:t>
              </a:r>
              <a:r>
                <a:rPr lang="en-US" altLang="zh-CN" sz="2800" b="1" dirty="0" err="1">
                  <a:ea typeface="仿宋_GB2312" pitchFamily="49" charset="-122"/>
                  <a:cs typeface="Times New Roman" panose="02020603050405020304" pitchFamily="18" charset="0"/>
                </a:rPr>
                <a:t>≈e</a:t>
              </a:r>
              <a:r>
                <a:rPr lang="en-US" altLang="zh-CN" sz="1800" b="1" dirty="0" err="1">
                  <a:ea typeface="仿宋_GB2312" pitchFamily="49" charset="-122"/>
                  <a:cs typeface="Times New Roman" panose="02020603050405020304" pitchFamily="18" charset="0"/>
                </a:rPr>
                <a:t>1</a:t>
              </a:r>
              <a:r>
                <a:rPr lang="en-US" altLang="zh-CN" sz="2800" b="1" dirty="0">
                  <a:ea typeface="仿宋_GB2312" pitchFamily="49" charset="-122"/>
                  <a:cs typeface="Times New Roman" panose="02020603050405020304" pitchFamily="18" charset="0"/>
                </a:rPr>
                <a:t>(</a:t>
              </a:r>
              <a:r>
                <a:rPr lang="zh-CN" altLang="en-US" sz="2800" b="1" dirty="0">
                  <a:ea typeface="仿宋_GB2312" pitchFamily="49" charset="-122"/>
                  <a:cs typeface="Times New Roman" panose="02020603050405020304" pitchFamily="18" charset="0"/>
                </a:rPr>
                <a:t>内阻和漏磁通均很小</a:t>
              </a:r>
              <a:r>
                <a:rPr lang="en-US" altLang="zh-CN" sz="2800" b="1" dirty="0">
                  <a:ea typeface="仿宋_GB2312" pitchFamily="49" charset="-122"/>
                  <a:cs typeface="Times New Roman" panose="02020603050405020304" pitchFamily="18" charset="0"/>
                </a:rPr>
                <a:t>)</a:t>
              </a:r>
              <a:r>
                <a:rPr lang="zh-CN" altLang="en-US" sz="2800" b="1" dirty="0">
                  <a:ea typeface="仿宋_GB2312" pitchFamily="49" charset="-122"/>
                  <a:cs typeface="Times New Roman" panose="02020603050405020304" pitchFamily="18" charset="0"/>
                </a:rPr>
                <a:t>，则有能体现变压器电压变换作用的原副边电压变换关系为 </a:t>
              </a:r>
            </a:p>
            <a:p>
              <a:pPr>
                <a:spcBef>
                  <a:spcPct val="0"/>
                </a:spcBef>
                <a:buFontTx/>
                <a:buNone/>
              </a:pPr>
              <a:r>
                <a:rPr lang="zh-CN" altLang="en-US" sz="2800" b="1" dirty="0">
                  <a:ea typeface="仿宋_GB2312" pitchFamily="49" charset="-122"/>
                  <a:cs typeface="Times New Roman" panose="02020603050405020304" pitchFamily="18" charset="0"/>
                </a:rPr>
                <a:t>                      </a:t>
              </a:r>
            </a:p>
          </p:txBody>
        </p:sp>
        <p:graphicFrame>
          <p:nvGraphicFramePr>
            <p:cNvPr id="30732" name="Object 5"/>
            <p:cNvGraphicFramePr>
              <a:graphicFrameLocks noChangeAspect="1"/>
            </p:cNvGraphicFramePr>
            <p:nvPr/>
          </p:nvGraphicFramePr>
          <p:xfrm>
            <a:off x="295" y="-63"/>
            <a:ext cx="335" cy="335"/>
          </p:xfrm>
          <a:graphic>
            <a:graphicData uri="http://schemas.openxmlformats.org/presentationml/2006/ole">
              <mc:AlternateContent xmlns:mc="http://schemas.openxmlformats.org/markup-compatibility/2006">
                <mc:Choice xmlns:v="urn:schemas-microsoft-com:vml" Requires="v">
                  <p:oleObj spid="_x0000_s31366" name="公式" r:id="rId3" imgW="203288" imgH="304932" progId="Equation.3">
                    <p:embed/>
                  </p:oleObj>
                </mc:Choice>
                <mc:Fallback>
                  <p:oleObj name="公式" r:id="rId3" imgW="203288" imgH="304932" progId="Equation.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5" y="-63"/>
                          <a:ext cx="335" cy="33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3" name="Object 7"/>
            <p:cNvGraphicFramePr>
              <a:graphicFrameLocks noChangeAspect="1"/>
            </p:cNvGraphicFramePr>
            <p:nvPr/>
          </p:nvGraphicFramePr>
          <p:xfrm>
            <a:off x="975" y="-103"/>
            <a:ext cx="375" cy="375"/>
          </p:xfrm>
          <a:graphic>
            <a:graphicData uri="http://schemas.openxmlformats.org/presentationml/2006/ole">
              <mc:AlternateContent xmlns:mc="http://schemas.openxmlformats.org/markup-compatibility/2006">
                <mc:Choice xmlns:v="urn:schemas-microsoft-com:vml" Requires="v">
                  <p:oleObj spid="_x0000_s31367" name="公式" r:id="rId5" imgW="215900" imgH="304800" progId="Equation.3">
                    <p:embed/>
                  </p:oleObj>
                </mc:Choice>
                <mc:Fallback>
                  <p:oleObj name="公式" r:id="rId5" imgW="215900" imgH="304800" progId="Equation.3">
                    <p:embed/>
                    <p:pic>
                      <p:nvPicPr>
                        <p:cNvPr id="0" name="Object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5" y="-103"/>
                          <a:ext cx="375" cy="3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4" name="Object 9"/>
            <p:cNvGraphicFramePr>
              <a:graphicFrameLocks noChangeAspect="1"/>
            </p:cNvGraphicFramePr>
            <p:nvPr/>
          </p:nvGraphicFramePr>
          <p:xfrm>
            <a:off x="4876" y="-145"/>
            <a:ext cx="412" cy="417"/>
          </p:xfrm>
          <a:graphic>
            <a:graphicData uri="http://schemas.openxmlformats.org/presentationml/2006/ole">
              <mc:AlternateContent xmlns:mc="http://schemas.openxmlformats.org/markup-compatibility/2006">
                <mc:Choice xmlns:v="urn:schemas-microsoft-com:vml" Requires="v">
                  <p:oleObj spid="_x0000_s31368" name="公式" r:id="rId7" imgW="266700" imgH="317500" progId="Equation.3">
                    <p:embed/>
                  </p:oleObj>
                </mc:Choice>
                <mc:Fallback>
                  <p:oleObj name="公式" r:id="rId7" imgW="266700" imgH="317500" progId="Equation.3">
                    <p:embed/>
                    <p:pic>
                      <p:nvPicPr>
                        <p:cNvPr id="0" name="Object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876" y="-145"/>
                          <a:ext cx="412" cy="41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0735" name="Object 11"/>
            <p:cNvGraphicFramePr>
              <a:graphicFrameLocks noChangeAspect="1"/>
            </p:cNvGraphicFramePr>
            <p:nvPr/>
          </p:nvGraphicFramePr>
          <p:xfrm>
            <a:off x="2245" y="203"/>
            <a:ext cx="1130" cy="334"/>
          </p:xfrm>
          <a:graphic>
            <a:graphicData uri="http://schemas.openxmlformats.org/presentationml/2006/ole">
              <mc:AlternateContent xmlns:mc="http://schemas.openxmlformats.org/markup-compatibility/2006">
                <mc:Choice xmlns:v="urn:schemas-microsoft-com:vml" Requires="v">
                  <p:oleObj spid="_x0000_s31369" name="公式" r:id="rId9" imgW="901700" imgH="444500" progId="Equation.3">
                    <p:embed/>
                  </p:oleObj>
                </mc:Choice>
                <mc:Fallback>
                  <p:oleObj name="公式" r:id="rId9" imgW="901700" imgH="444500" progId="Equation.3">
                    <p:embed/>
                    <p:pic>
                      <p:nvPicPr>
                        <p:cNvPr id="0" name="Object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45" y="203"/>
                          <a:ext cx="1130" cy="334"/>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0728" name="Rectangle 15"/>
          <p:cNvSpPr>
            <a:spLocks noChangeArrowheads="1"/>
          </p:cNvSpPr>
          <p:nvPr/>
        </p:nvSpPr>
        <p:spPr bwMode="auto">
          <a:xfrm>
            <a:off x="0" y="32051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30729" name="Object 14"/>
          <p:cNvGraphicFramePr>
            <a:graphicFrameLocks noChangeAspect="1"/>
          </p:cNvGraphicFramePr>
          <p:nvPr/>
        </p:nvGraphicFramePr>
        <p:xfrm>
          <a:off x="3000375" y="2786063"/>
          <a:ext cx="3384550" cy="1195387"/>
        </p:xfrm>
        <a:graphic>
          <a:graphicData uri="http://schemas.openxmlformats.org/presentationml/2006/ole">
            <mc:AlternateContent xmlns:mc="http://schemas.openxmlformats.org/markup-compatibility/2006">
              <mc:Choice xmlns:v="urn:schemas-microsoft-com:vml" Requires="v">
                <p:oleObj spid="_x0000_s31370" name="公式" r:id="rId11" imgW="1270000" imgH="444500" progId="Equation.3">
                  <p:embed/>
                </p:oleObj>
              </mc:Choice>
              <mc:Fallback>
                <p:oleObj name="公式" r:id="rId11" imgW="1270000" imgH="444500" progId="Equation.3">
                  <p:embed/>
                  <p:pic>
                    <p:nvPicPr>
                      <p:cNvPr id="0" name="Object 14"/>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000375" y="2786063"/>
                        <a:ext cx="3384550" cy="119538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0730" name="Rectangle 16"/>
          <p:cNvSpPr>
            <a:spLocks noChangeArrowheads="1"/>
          </p:cNvSpPr>
          <p:nvPr/>
        </p:nvSpPr>
        <p:spPr bwMode="auto">
          <a:xfrm>
            <a:off x="250825" y="4460875"/>
            <a:ext cx="87137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ea typeface="仿宋_GB2312" pitchFamily="49" charset="-122"/>
                <a:cs typeface="Times New Roman" panose="02020603050405020304" pitchFamily="18" charset="0"/>
              </a:rPr>
              <a:t>可见只要选择适当的原边、副边绕组匝数，就可以产生所需要的电压。</a:t>
            </a:r>
            <a:r>
              <a:rPr lang="zh-CN" altLang="en-US" sz="2800" b="1" dirty="0">
                <a:solidFill>
                  <a:srgbClr val="FF0000"/>
                </a:solidFill>
                <a:ea typeface="仿宋_GB2312" pitchFamily="49" charset="-122"/>
                <a:cs typeface="Times New Roman" panose="02020603050405020304" pitchFamily="18" charset="0"/>
              </a:rPr>
              <a:t>变压器铭牌上以分数形式标出的额定电压，通常都是指变压器在空载运行时高、低压绕组的电压</a:t>
            </a:r>
            <a:r>
              <a:rPr lang="zh-CN" altLang="en-US" sz="2800" b="1" dirty="0">
                <a:ea typeface="仿宋_GB2312" pitchFamily="49" charset="-122"/>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8C827D8-0066-4301-8191-74EA01FEC85B}" type="slidenum">
              <a:rPr lang="en-US" altLang="zh-CN" sz="1400" smtClean="0"/>
              <a:pPr>
                <a:spcBef>
                  <a:spcPct val="0"/>
                </a:spcBef>
                <a:buFontTx/>
                <a:buNone/>
              </a:pPr>
              <a:t>27</a:t>
            </a:fld>
            <a:endParaRPr lang="en-US" altLang="zh-CN" sz="1400" dirty="0"/>
          </a:p>
        </p:txBody>
      </p:sp>
      <p:sp>
        <p:nvSpPr>
          <p:cNvPr id="31747" name="Rectangle 7"/>
          <p:cNvSpPr>
            <a:spLocks noChangeArrowheads="1"/>
          </p:cNvSpPr>
          <p:nvPr/>
        </p:nvSpPr>
        <p:spPr bwMode="auto">
          <a:xfrm>
            <a:off x="179388" y="2852936"/>
            <a:ext cx="4824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2</a:t>
            </a:r>
            <a:r>
              <a:rPr kumimoji="1" lang="zh-CN" altLang="en-US" sz="2800" b="1">
                <a:latin typeface="仿宋_GB2312" pitchFamily="49" charset="-122"/>
                <a:ea typeface="仿宋_GB2312" pitchFamily="49" charset="-122"/>
              </a:rPr>
              <a:t>）漏磁感应电动势 </a:t>
            </a:r>
          </a:p>
        </p:txBody>
      </p:sp>
      <p:sp>
        <p:nvSpPr>
          <p:cNvPr id="31758" name="Rectangle 8"/>
          <p:cNvSpPr>
            <a:spLocks noChangeArrowheads="1"/>
          </p:cNvSpPr>
          <p:nvPr/>
        </p:nvSpPr>
        <p:spPr bwMode="auto">
          <a:xfrm>
            <a:off x="323715" y="3337102"/>
            <a:ext cx="8137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ea typeface="仿宋_GB2312" pitchFamily="49" charset="-122"/>
                <a:cs typeface="Times New Roman" panose="02020603050405020304" pitchFamily="18" charset="0"/>
              </a:rPr>
              <a:t>漏磁通产生的感应电动势为</a:t>
            </a:r>
            <a:r>
              <a:rPr lang="zh-CN" altLang="en-US" sz="2800" b="1" dirty="0" smtClean="0">
                <a:ea typeface="仿宋_GB2312" pitchFamily="49" charset="-122"/>
                <a:cs typeface="Times New Roman" panose="02020603050405020304" pitchFamily="18" charset="0"/>
              </a:rPr>
              <a:t>（</a:t>
            </a:r>
            <a:r>
              <a:rPr lang="en-US" altLang="zh-CN" sz="2800" b="1" i="1" dirty="0" err="1">
                <a:latin typeface="Times New Roman" panose="02020603050405020304" pitchFamily="18" charset="0"/>
                <a:ea typeface="仿宋_GB2312" pitchFamily="49" charset="-122"/>
                <a:cs typeface="Times New Roman" panose="02020603050405020304" pitchFamily="18" charset="0"/>
              </a:rPr>
              <a:t>L</a:t>
            </a:r>
            <a:r>
              <a:rPr lang="en-US" altLang="zh-CN" sz="2800" b="1" baseline="-25000" dirty="0" err="1" smtClean="0">
                <a:ea typeface="仿宋_GB2312" pitchFamily="49" charset="-122"/>
                <a:cs typeface="Times New Roman" panose="02020603050405020304" pitchFamily="18" charset="0"/>
              </a:rPr>
              <a:t>1</a:t>
            </a:r>
            <a:r>
              <a:rPr lang="el-GR" altLang="zh-CN" sz="2800" b="1" baseline="-25000" dirty="0">
                <a:ea typeface="仿宋_GB2312" pitchFamily="49" charset="-122"/>
                <a:cs typeface="Times New Roman" panose="02020603050405020304" pitchFamily="18" charset="0"/>
              </a:rPr>
              <a:t>σ</a:t>
            </a:r>
            <a:r>
              <a:rPr lang="zh-CN" altLang="en-US" sz="2800" b="1" dirty="0" smtClean="0">
                <a:ea typeface="仿宋_GB2312" pitchFamily="49" charset="-122"/>
                <a:cs typeface="Times New Roman" panose="02020603050405020304" pitchFamily="18" charset="0"/>
              </a:rPr>
              <a:t>为</a:t>
            </a:r>
            <a:r>
              <a:rPr lang="zh-CN" altLang="en-US" sz="2800" b="1" dirty="0">
                <a:ea typeface="仿宋_GB2312" pitchFamily="49" charset="-122"/>
                <a:cs typeface="Times New Roman" panose="02020603050405020304" pitchFamily="18" charset="0"/>
              </a:rPr>
              <a:t>原边漏电感</a:t>
            </a:r>
            <a:r>
              <a:rPr lang="zh-CN" altLang="en-US" sz="2800" b="1" dirty="0" smtClean="0">
                <a:ea typeface="仿宋_GB2312" pitchFamily="49" charset="-122"/>
                <a:cs typeface="Times New Roman" panose="02020603050405020304" pitchFamily="18" charset="0"/>
              </a:rPr>
              <a:t>）                    </a:t>
            </a:r>
            <a:endParaRPr lang="zh-CN" altLang="en-US" sz="2800" b="1" dirty="0">
              <a:ea typeface="仿宋_GB2312" pitchFamily="49" charset="-122"/>
              <a:cs typeface="Times New Roman" panose="02020603050405020304" pitchFamily="18" charset="0"/>
            </a:endParaRPr>
          </a:p>
        </p:txBody>
      </p:sp>
      <p:graphicFrame>
        <p:nvGraphicFramePr>
          <p:cNvPr id="31749" name="Object 11"/>
          <p:cNvGraphicFramePr>
            <a:graphicFrameLocks noChangeAspect="1"/>
          </p:cNvGraphicFramePr>
          <p:nvPr>
            <p:extLst>
              <p:ext uri="{D42A27DB-BD31-4B8C-83A1-F6EECF244321}">
                <p14:modId xmlns:p14="http://schemas.microsoft.com/office/powerpoint/2010/main" val="3108341690"/>
              </p:ext>
            </p:extLst>
          </p:nvPr>
        </p:nvGraphicFramePr>
        <p:xfrm>
          <a:off x="2627313" y="4076899"/>
          <a:ext cx="3816350" cy="911225"/>
        </p:xfrm>
        <a:graphic>
          <a:graphicData uri="http://schemas.openxmlformats.org/presentationml/2006/ole">
            <mc:AlternateContent xmlns:mc="http://schemas.openxmlformats.org/markup-compatibility/2006">
              <mc:Choice xmlns:v="urn:schemas-microsoft-com:vml" Requires="v">
                <p:oleObj spid="_x0000_s32082" name="公式" r:id="rId4" imgW="1713756" imgH="406224" progId="Equation.3">
                  <p:embed/>
                </p:oleObj>
              </mc:Choice>
              <mc:Fallback>
                <p:oleObj name="公式" r:id="rId4" imgW="1713756" imgH="406224"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27313" y="4076899"/>
                        <a:ext cx="3816350" cy="91122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1756" name="Rectangle 13"/>
          <p:cNvSpPr>
            <a:spLocks noChangeArrowheads="1"/>
          </p:cNvSpPr>
          <p:nvPr/>
        </p:nvSpPr>
        <p:spPr bwMode="auto">
          <a:xfrm>
            <a:off x="250825" y="5151438"/>
            <a:ext cx="7705725"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ea typeface="仿宋_GB2312" pitchFamily="49" charset="-122"/>
                <a:cs typeface="Times New Roman" panose="02020603050405020304" pitchFamily="18" charset="0"/>
              </a:rPr>
              <a:t>当</a:t>
            </a:r>
            <a:r>
              <a:rPr lang="en-US" altLang="zh-CN" sz="2800" b="1" i="1" dirty="0" err="1">
                <a:latin typeface="Times New Roman" panose="02020603050405020304" pitchFamily="18" charset="0"/>
                <a:ea typeface="仿宋_GB2312" pitchFamily="49" charset="-122"/>
                <a:cs typeface="Times New Roman" panose="02020603050405020304" pitchFamily="18" charset="0"/>
              </a:rPr>
              <a:t>i</a:t>
            </a:r>
            <a:r>
              <a:rPr lang="en-US" altLang="zh-CN" sz="1800" b="1" dirty="0" err="1">
                <a:latin typeface="Times New Roman" panose="02020603050405020304" pitchFamily="18" charset="0"/>
                <a:ea typeface="仿宋_GB2312" pitchFamily="49" charset="-122"/>
                <a:cs typeface="Times New Roman" panose="02020603050405020304" pitchFamily="18" charset="0"/>
              </a:rPr>
              <a:t>0</a:t>
            </a:r>
            <a:r>
              <a:rPr lang="zh-CN" altLang="en-US" sz="2800" b="1" dirty="0">
                <a:ea typeface="仿宋_GB2312" pitchFamily="49" charset="-122"/>
                <a:cs typeface="Times New Roman" panose="02020603050405020304" pitchFamily="18" charset="0"/>
              </a:rPr>
              <a:t>按正弦规律变化时，上式可以写成相量形式</a:t>
            </a:r>
            <a:r>
              <a:rPr lang="zh-CN" altLang="en-US" sz="2800" b="1" dirty="0" smtClean="0">
                <a:ea typeface="仿宋_GB2312" pitchFamily="49" charset="-122"/>
                <a:cs typeface="Times New Roman" panose="02020603050405020304" pitchFamily="18" charset="0"/>
              </a:rPr>
              <a:t>（</a:t>
            </a:r>
            <a:r>
              <a:rPr lang="en-US" altLang="zh-CN" sz="2800" b="1" i="1" dirty="0" err="1" smtClean="0">
                <a:latin typeface="Times New Roman" panose="02020603050405020304" pitchFamily="18" charset="0"/>
                <a:ea typeface="仿宋_GB2312" pitchFamily="49" charset="-122"/>
                <a:cs typeface="Times New Roman" panose="02020603050405020304" pitchFamily="18" charset="0"/>
              </a:rPr>
              <a:t>x</a:t>
            </a:r>
            <a:r>
              <a:rPr lang="en-US" altLang="zh-CN" sz="2800" b="1" baseline="-25000" dirty="0" err="1" smtClean="0">
                <a:ea typeface="仿宋_GB2312" pitchFamily="49" charset="-122"/>
                <a:cs typeface="Times New Roman" panose="02020603050405020304" pitchFamily="18" charset="0"/>
              </a:rPr>
              <a:t>1</a:t>
            </a:r>
            <a:r>
              <a:rPr lang="el-GR" altLang="zh-CN" sz="2800" b="1" baseline="-25000" dirty="0" smtClean="0">
                <a:ea typeface="仿宋_GB2312" pitchFamily="49" charset="-122"/>
                <a:cs typeface="Times New Roman" panose="02020603050405020304" pitchFamily="18" charset="0"/>
              </a:rPr>
              <a:t>σ</a:t>
            </a:r>
            <a:r>
              <a:rPr lang="zh-CN" altLang="en-US" sz="2800" b="1" dirty="0" smtClean="0">
                <a:ea typeface="仿宋_GB2312" pitchFamily="49" charset="-122"/>
                <a:cs typeface="Times New Roman" panose="02020603050405020304" pitchFamily="18" charset="0"/>
              </a:rPr>
              <a:t>为</a:t>
            </a:r>
            <a:r>
              <a:rPr lang="zh-CN" altLang="en-US" sz="2800" b="1" dirty="0">
                <a:ea typeface="仿宋_GB2312" pitchFamily="49" charset="-122"/>
                <a:cs typeface="Times New Roman" panose="02020603050405020304" pitchFamily="18" charset="0"/>
              </a:rPr>
              <a:t>原边漏电抗）</a:t>
            </a:r>
            <a:r>
              <a:rPr lang="zh-CN" altLang="en-US" sz="2400" dirty="0">
                <a:ea typeface="仿宋_GB2312" pitchFamily="49" charset="-122"/>
                <a:cs typeface="Times New Roman" panose="02020603050405020304" pitchFamily="18" charset="0"/>
              </a:rPr>
              <a:t> </a:t>
            </a:r>
            <a:endParaRPr lang="zh-CN" altLang="en-US" sz="2800" b="1" dirty="0">
              <a:ea typeface="仿宋_GB2312" pitchFamily="49" charset="-122"/>
              <a:cs typeface="Times New Roman" panose="02020603050405020304" pitchFamily="18" charset="0"/>
            </a:endParaRPr>
          </a:p>
          <a:p>
            <a:pPr>
              <a:spcBef>
                <a:spcPct val="0"/>
              </a:spcBef>
              <a:buFontTx/>
              <a:buNone/>
            </a:pPr>
            <a:r>
              <a:rPr lang="zh-CN" altLang="en-US" sz="2800" b="1" dirty="0">
                <a:ea typeface="仿宋_GB2312" pitchFamily="49" charset="-122"/>
                <a:cs typeface="Times New Roman" panose="02020603050405020304" pitchFamily="18" charset="0"/>
              </a:rPr>
              <a:t>                      </a:t>
            </a:r>
          </a:p>
        </p:txBody>
      </p:sp>
      <p:graphicFrame>
        <p:nvGraphicFramePr>
          <p:cNvPr id="31752" name="Object 18"/>
          <p:cNvGraphicFramePr>
            <a:graphicFrameLocks noChangeAspect="1"/>
          </p:cNvGraphicFramePr>
          <p:nvPr/>
        </p:nvGraphicFramePr>
        <p:xfrm>
          <a:off x="4140200" y="5661025"/>
          <a:ext cx="4319588" cy="792163"/>
        </p:xfrm>
        <a:graphic>
          <a:graphicData uri="http://schemas.openxmlformats.org/presentationml/2006/ole">
            <mc:AlternateContent xmlns:mc="http://schemas.openxmlformats.org/markup-compatibility/2006">
              <mc:Choice xmlns:v="urn:schemas-microsoft-com:vml" Requires="v">
                <p:oleObj spid="_x0000_s32083" name="公式" r:id="rId6" imgW="1713756" imgH="317362" progId="Equation.3">
                  <p:embed/>
                </p:oleObj>
              </mc:Choice>
              <mc:Fallback>
                <p:oleObj name="公式" r:id="rId6" imgW="1713756" imgH="317362" progId="Equation.3">
                  <p:embed/>
                  <p:pic>
                    <p:nvPicPr>
                      <p:cNvPr id="0" name="Object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40200" y="5661025"/>
                        <a:ext cx="4319588" cy="7921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1" name="组合 10"/>
          <p:cNvGrpSpPr/>
          <p:nvPr/>
        </p:nvGrpSpPr>
        <p:grpSpPr>
          <a:xfrm>
            <a:off x="2906713" y="321429"/>
            <a:ext cx="4713287" cy="2678112"/>
            <a:chOff x="1763713" y="154623"/>
            <a:chExt cx="4713287" cy="2678112"/>
          </a:xfrm>
        </p:grpSpPr>
        <p:grpSp>
          <p:nvGrpSpPr>
            <p:cNvPr id="12" name="组合 11"/>
            <p:cNvGrpSpPr/>
            <p:nvPr/>
          </p:nvGrpSpPr>
          <p:grpSpPr>
            <a:xfrm>
              <a:off x="1763713" y="154623"/>
              <a:ext cx="4713287" cy="2678112"/>
              <a:chOff x="1763713" y="154623"/>
              <a:chExt cx="4713287" cy="2678112"/>
            </a:xfrm>
          </p:grpSpPr>
          <p:grpSp>
            <p:nvGrpSpPr>
              <p:cNvPr id="14" name="组合 13"/>
              <p:cNvGrpSpPr/>
              <p:nvPr/>
            </p:nvGrpSpPr>
            <p:grpSpPr>
              <a:xfrm>
                <a:off x="1763713" y="154623"/>
                <a:ext cx="4713287" cy="2678112"/>
                <a:chOff x="1763713" y="200343"/>
                <a:chExt cx="4713287" cy="2678112"/>
              </a:xfrm>
            </p:grpSpPr>
            <p:grpSp>
              <p:nvGrpSpPr>
                <p:cNvPr id="16" name="组合 10"/>
                <p:cNvGrpSpPr>
                  <a:grpSpLocks/>
                </p:cNvGrpSpPr>
                <p:nvPr/>
              </p:nvGrpSpPr>
              <p:grpSpPr bwMode="auto">
                <a:xfrm>
                  <a:off x="1763713" y="200343"/>
                  <a:ext cx="4713287" cy="2678112"/>
                  <a:chOff x="1763688" y="3536819"/>
                  <a:chExt cx="4713302" cy="2678244"/>
                </a:xfrm>
              </p:grpSpPr>
              <p:sp>
                <p:nvSpPr>
                  <p:cNvPr id="19" name="Rectangle 6"/>
                  <p:cNvSpPr>
                    <a:spLocks noChangeArrowheads="1"/>
                  </p:cNvSpPr>
                  <p:nvPr/>
                </p:nvSpPr>
                <p:spPr bwMode="auto">
                  <a:xfrm>
                    <a:off x="2554304" y="5753467"/>
                    <a:ext cx="3922686"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rPr>
                      <a:t>变压器空载运行原理图  </a:t>
                    </a:r>
                  </a:p>
                </p:txBody>
              </p:sp>
              <p:pic>
                <p:nvPicPr>
                  <p:cNvPr id="20" name="图片 12"/>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63688" y="3536819"/>
                    <a:ext cx="4536504" cy="215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7" name="文本框 16"/>
                <p:cNvSpPr txBox="1"/>
                <p:nvPr/>
              </p:nvSpPr>
              <p:spPr>
                <a:xfrm>
                  <a:off x="5858813" y="1004663"/>
                  <a:ext cx="72008" cy="648072"/>
                </a:xfrm>
                <a:prstGeom prst="rect">
                  <a:avLst/>
                </a:prstGeom>
                <a:solidFill>
                  <a:schemeClr val="bg1"/>
                </a:solidFill>
              </p:spPr>
              <p:txBody>
                <a:bodyPr wrap="square" rtlCol="0">
                  <a:spAutoFit/>
                </a:bodyPr>
                <a:lstStyle/>
                <a:p>
                  <a:endParaRPr lang="zh-CN" altLang="en-US" dirty="0"/>
                </a:p>
              </p:txBody>
            </p:sp>
          </p:grpSp>
          <p:cxnSp>
            <p:nvCxnSpPr>
              <p:cNvPr id="15" name="直接箭头连接符 14"/>
              <p:cNvCxnSpPr/>
              <p:nvPr/>
            </p:nvCxnSpPr>
            <p:spPr bwMode="auto">
              <a:xfrm>
                <a:off x="1907704" y="826824"/>
                <a:ext cx="0" cy="80986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sp>
          <p:nvSpPr>
            <p:cNvPr id="13" name="矩形 12"/>
            <p:cNvSpPr/>
            <p:nvPr/>
          </p:nvSpPr>
          <p:spPr bwMode="auto">
            <a:xfrm>
              <a:off x="2010192" y="908720"/>
              <a:ext cx="72008" cy="6525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grpSp>
    </p:spTree>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9D97D77-D432-4371-967A-B478A698440F}" type="slidenum">
              <a:rPr lang="en-US" altLang="zh-CN" sz="1400" smtClean="0"/>
              <a:pPr>
                <a:spcBef>
                  <a:spcPct val="0"/>
                </a:spcBef>
                <a:buFontTx/>
                <a:buNone/>
              </a:pPr>
              <a:t>28</a:t>
            </a:fld>
            <a:endParaRPr lang="en-US" altLang="zh-CN" sz="1400"/>
          </a:p>
        </p:txBody>
      </p:sp>
      <p:sp>
        <p:nvSpPr>
          <p:cNvPr id="32771" name="Rectangle 7"/>
          <p:cNvSpPr>
            <a:spLocks noChangeArrowheads="1"/>
          </p:cNvSpPr>
          <p:nvPr/>
        </p:nvSpPr>
        <p:spPr bwMode="auto">
          <a:xfrm>
            <a:off x="179388" y="2997200"/>
            <a:ext cx="27368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3</a:t>
            </a:r>
            <a:r>
              <a:rPr kumimoji="1" lang="zh-CN" altLang="en-US" sz="2800" b="1">
                <a:latin typeface="仿宋_GB2312" pitchFamily="49" charset="-122"/>
                <a:ea typeface="仿宋_GB2312" pitchFamily="49" charset="-122"/>
              </a:rPr>
              <a:t>）空载电流 </a:t>
            </a:r>
          </a:p>
        </p:txBody>
      </p:sp>
      <p:sp>
        <p:nvSpPr>
          <p:cNvPr id="32772" name="Rectangle 8"/>
          <p:cNvSpPr>
            <a:spLocks noChangeArrowheads="1"/>
          </p:cNvSpPr>
          <p:nvPr/>
        </p:nvSpPr>
        <p:spPr bwMode="auto">
          <a:xfrm>
            <a:off x="250825" y="3644900"/>
            <a:ext cx="8713788"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变压器的空载电流</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0</a:t>
            </a:r>
            <a:r>
              <a:rPr lang="zh-CN" altLang="en-US" sz="2800" b="1">
                <a:ea typeface="仿宋_GB2312" pitchFamily="49" charset="-122"/>
                <a:cs typeface="Times New Roman" panose="02020603050405020304" pitchFamily="18" charset="0"/>
              </a:rPr>
              <a:t>一方面建立磁场，另一方面要补偿空载运行时变压器的损耗。前者仅起磁化作用，称为励磁电流或磁化电流，是</a:t>
            </a:r>
            <a:r>
              <a:rPr lang="en-US" altLang="zh-CN" sz="24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0</a:t>
            </a:r>
            <a:r>
              <a:rPr lang="zh-CN" altLang="en-US" sz="2800" b="1">
                <a:ea typeface="仿宋_GB2312" pitchFamily="49" charset="-122"/>
                <a:cs typeface="Times New Roman" panose="02020603050405020304" pitchFamily="18" charset="0"/>
              </a:rPr>
              <a:t>中的无功分量，以</a:t>
            </a:r>
            <a:r>
              <a:rPr lang="en-US" altLang="zh-CN" sz="24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m</a:t>
            </a:r>
            <a:r>
              <a:rPr lang="zh-CN" altLang="en-US" sz="2800" b="1">
                <a:ea typeface="仿宋_GB2312" pitchFamily="49" charset="-122"/>
                <a:cs typeface="Times New Roman" panose="02020603050405020304" pitchFamily="18" charset="0"/>
              </a:rPr>
              <a:t>表示；后者是有功分量，以</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Fe</a:t>
            </a:r>
            <a:r>
              <a:rPr lang="zh-CN" altLang="en-US" sz="2800" b="1">
                <a:ea typeface="仿宋_GB2312" pitchFamily="49" charset="-122"/>
                <a:cs typeface="Times New Roman" panose="02020603050405020304" pitchFamily="18" charset="0"/>
              </a:rPr>
              <a:t>表示。因此，</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0</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m+</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Fe</a:t>
            </a:r>
            <a:r>
              <a:rPr lang="zh-CN" altLang="en-US" sz="2800" b="1">
                <a:ea typeface="仿宋_GB2312" pitchFamily="49" charset="-122"/>
                <a:cs typeface="Times New Roman" panose="02020603050405020304" pitchFamily="18" charset="0"/>
              </a:rPr>
              <a:t>。一般来说，为简化起见，常忽略</a:t>
            </a:r>
            <a:r>
              <a:rPr lang="en-US" altLang="zh-CN" sz="24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Fe</a:t>
            </a:r>
            <a:r>
              <a:rPr lang="en-US" altLang="zh-CN" sz="2400">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，将</a:t>
            </a:r>
            <a:r>
              <a:rPr lang="en-US" altLang="zh-CN" sz="2400" b="1">
                <a:ea typeface="仿宋_GB2312" pitchFamily="49" charset="-122"/>
                <a:cs typeface="Times New Roman" panose="02020603050405020304" pitchFamily="18" charset="0"/>
              </a:rPr>
              <a:t>i</a:t>
            </a:r>
            <a:r>
              <a:rPr lang="en-US" altLang="zh-CN" sz="2400" b="1" baseline="-25000">
                <a:ea typeface="仿宋_GB2312" pitchFamily="49" charset="-122"/>
                <a:cs typeface="Times New Roman" panose="02020603050405020304" pitchFamily="18" charset="0"/>
              </a:rPr>
              <a:t>0</a:t>
            </a:r>
            <a:r>
              <a:rPr lang="zh-CN" altLang="en-US" sz="2800" b="1">
                <a:ea typeface="仿宋_GB2312" pitchFamily="49" charset="-122"/>
                <a:cs typeface="Times New Roman" panose="02020603050405020304" pitchFamily="18" charset="0"/>
              </a:rPr>
              <a:t>看成励磁电流，</a:t>
            </a:r>
          </a:p>
          <a:p>
            <a:pPr eaLnBrk="1" hangingPunct="1">
              <a:spcBef>
                <a:spcPct val="0"/>
              </a:spcBef>
              <a:buFontTx/>
              <a:buNone/>
            </a:pPr>
            <a:r>
              <a:rPr lang="zh-CN" altLang="en-US" sz="2800" b="1">
                <a:ea typeface="仿宋_GB2312" pitchFamily="49" charset="-122"/>
                <a:cs typeface="Times New Roman" panose="02020603050405020304" pitchFamily="18" charset="0"/>
              </a:rPr>
              <a:t>即</a:t>
            </a:r>
            <a:r>
              <a:rPr lang="en-US" altLang="zh-CN" sz="24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0</a:t>
            </a:r>
            <a:r>
              <a:rPr lang="en-US" altLang="zh-CN" sz="2400">
                <a:ea typeface="仿宋_GB2312" pitchFamily="49" charset="-122"/>
                <a:cs typeface="Times New Roman" panose="02020603050405020304" pitchFamily="18" charset="0"/>
              </a:rPr>
              <a:t> </a:t>
            </a:r>
            <a:r>
              <a:rPr lang="en-US" altLang="zh-CN" sz="2800" b="1">
                <a:ea typeface="仿宋_GB2312" pitchFamily="49" charset="-122"/>
                <a:cs typeface="Times New Roman" panose="02020603050405020304" pitchFamily="18" charset="0"/>
              </a:rPr>
              <a:t>≈ </a:t>
            </a:r>
            <a:r>
              <a:rPr lang="en-US" altLang="zh-CN" sz="24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m</a:t>
            </a:r>
            <a:r>
              <a:rPr lang="en-US" altLang="zh-CN" sz="2400">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 </a:t>
            </a:r>
          </a:p>
          <a:p>
            <a:pPr>
              <a:spcBef>
                <a:spcPct val="0"/>
              </a:spcBef>
              <a:buFontTx/>
              <a:buNone/>
            </a:pPr>
            <a:r>
              <a:rPr lang="zh-CN" altLang="en-US" sz="2800" b="1">
                <a:ea typeface="仿宋_GB2312" pitchFamily="49" charset="-122"/>
                <a:cs typeface="Times New Roman" panose="02020603050405020304" pitchFamily="18" charset="0"/>
              </a:rPr>
              <a:t>                      </a:t>
            </a:r>
          </a:p>
        </p:txBody>
      </p:sp>
      <p:grpSp>
        <p:nvGrpSpPr>
          <p:cNvPr id="8" name="组合 7"/>
          <p:cNvGrpSpPr/>
          <p:nvPr/>
        </p:nvGrpSpPr>
        <p:grpSpPr>
          <a:xfrm>
            <a:off x="3275856" y="341720"/>
            <a:ext cx="4713287" cy="2678112"/>
            <a:chOff x="1763713" y="154623"/>
            <a:chExt cx="4713287" cy="2678112"/>
          </a:xfrm>
        </p:grpSpPr>
        <p:grpSp>
          <p:nvGrpSpPr>
            <p:cNvPr id="9" name="组合 8"/>
            <p:cNvGrpSpPr/>
            <p:nvPr/>
          </p:nvGrpSpPr>
          <p:grpSpPr>
            <a:xfrm>
              <a:off x="1763713" y="154623"/>
              <a:ext cx="4713287" cy="2678112"/>
              <a:chOff x="1763713" y="154623"/>
              <a:chExt cx="4713287" cy="2678112"/>
            </a:xfrm>
          </p:grpSpPr>
          <p:grpSp>
            <p:nvGrpSpPr>
              <p:cNvPr id="11" name="组合 10"/>
              <p:cNvGrpSpPr/>
              <p:nvPr/>
            </p:nvGrpSpPr>
            <p:grpSpPr>
              <a:xfrm>
                <a:off x="1763713" y="154623"/>
                <a:ext cx="4713287" cy="2678112"/>
                <a:chOff x="1763713" y="200343"/>
                <a:chExt cx="4713287" cy="2678112"/>
              </a:xfrm>
            </p:grpSpPr>
            <p:grpSp>
              <p:nvGrpSpPr>
                <p:cNvPr id="13" name="组合 10"/>
                <p:cNvGrpSpPr>
                  <a:grpSpLocks/>
                </p:cNvGrpSpPr>
                <p:nvPr/>
              </p:nvGrpSpPr>
              <p:grpSpPr bwMode="auto">
                <a:xfrm>
                  <a:off x="1763713" y="200343"/>
                  <a:ext cx="4713287" cy="2678112"/>
                  <a:chOff x="1763688" y="3536819"/>
                  <a:chExt cx="4713302" cy="2678244"/>
                </a:xfrm>
              </p:grpSpPr>
              <p:sp>
                <p:nvSpPr>
                  <p:cNvPr id="16" name="Rectangle 6"/>
                  <p:cNvSpPr>
                    <a:spLocks noChangeArrowheads="1"/>
                  </p:cNvSpPr>
                  <p:nvPr/>
                </p:nvSpPr>
                <p:spPr bwMode="auto">
                  <a:xfrm>
                    <a:off x="2554304" y="5753467"/>
                    <a:ext cx="3922686"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rPr>
                      <a:t>变压器空载运行原理图  </a:t>
                    </a:r>
                  </a:p>
                </p:txBody>
              </p:sp>
              <p:pic>
                <p:nvPicPr>
                  <p:cNvPr id="17"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3688" y="3536819"/>
                    <a:ext cx="4536504" cy="215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4" name="文本框 13"/>
                <p:cNvSpPr txBox="1"/>
                <p:nvPr/>
              </p:nvSpPr>
              <p:spPr>
                <a:xfrm>
                  <a:off x="5858813" y="1004663"/>
                  <a:ext cx="72008" cy="648072"/>
                </a:xfrm>
                <a:prstGeom prst="rect">
                  <a:avLst/>
                </a:prstGeom>
                <a:solidFill>
                  <a:schemeClr val="bg1"/>
                </a:solidFill>
              </p:spPr>
              <p:txBody>
                <a:bodyPr wrap="square" rtlCol="0">
                  <a:spAutoFit/>
                </a:bodyPr>
                <a:lstStyle/>
                <a:p>
                  <a:endParaRPr lang="zh-CN" altLang="en-US" dirty="0"/>
                </a:p>
              </p:txBody>
            </p:sp>
          </p:grpSp>
          <p:cxnSp>
            <p:nvCxnSpPr>
              <p:cNvPr id="12" name="直接箭头连接符 11"/>
              <p:cNvCxnSpPr/>
              <p:nvPr/>
            </p:nvCxnSpPr>
            <p:spPr bwMode="auto">
              <a:xfrm>
                <a:off x="1907704" y="826824"/>
                <a:ext cx="0" cy="80986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sp>
          <p:nvSpPr>
            <p:cNvPr id="10" name="矩形 9"/>
            <p:cNvSpPr/>
            <p:nvPr/>
          </p:nvSpPr>
          <p:spPr bwMode="auto">
            <a:xfrm>
              <a:off x="2010192" y="908720"/>
              <a:ext cx="72008" cy="6525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gr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656FFEA-10C8-4B95-8DCF-1D91A05AB764}" type="slidenum">
              <a:rPr lang="en-US" altLang="zh-CN" sz="1400" smtClean="0"/>
              <a:pPr>
                <a:spcBef>
                  <a:spcPct val="0"/>
                </a:spcBef>
                <a:buFontTx/>
                <a:buNone/>
              </a:pPr>
              <a:t>29</a:t>
            </a:fld>
            <a:endParaRPr lang="en-US" altLang="zh-CN" sz="1400"/>
          </a:p>
        </p:txBody>
      </p:sp>
      <p:sp>
        <p:nvSpPr>
          <p:cNvPr id="33795" name="Rectangle 7"/>
          <p:cNvSpPr>
            <a:spLocks noChangeArrowheads="1"/>
          </p:cNvSpPr>
          <p:nvPr/>
        </p:nvSpPr>
        <p:spPr bwMode="auto">
          <a:xfrm>
            <a:off x="395288" y="3213100"/>
            <a:ext cx="42481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4</a:t>
            </a:r>
            <a:r>
              <a:rPr kumimoji="1" lang="zh-CN" altLang="en-US" sz="2800" b="1">
                <a:latin typeface="仿宋_GB2312" pitchFamily="49" charset="-122"/>
                <a:ea typeface="仿宋_GB2312" pitchFamily="49" charset="-122"/>
              </a:rPr>
              <a:t>）电动势平衡方程式 </a:t>
            </a:r>
          </a:p>
        </p:txBody>
      </p:sp>
      <p:sp>
        <p:nvSpPr>
          <p:cNvPr id="33796" name="Rectangle 12"/>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pSp>
        <p:nvGrpSpPr>
          <p:cNvPr id="33797" name="Group 13"/>
          <p:cNvGrpSpPr>
            <a:grpSpLocks/>
          </p:cNvGrpSpPr>
          <p:nvPr/>
        </p:nvGrpSpPr>
        <p:grpSpPr bwMode="auto">
          <a:xfrm>
            <a:off x="250825" y="3849688"/>
            <a:ext cx="8137525" cy="946150"/>
            <a:chOff x="158" y="2425"/>
            <a:chExt cx="5126" cy="596"/>
          </a:xfrm>
        </p:grpSpPr>
        <p:sp>
          <p:nvSpPr>
            <p:cNvPr id="33805" name="Rectangle 9"/>
            <p:cNvSpPr>
              <a:spLocks noChangeArrowheads="1"/>
            </p:cNvSpPr>
            <p:nvPr/>
          </p:nvSpPr>
          <p:spPr bwMode="auto">
            <a:xfrm>
              <a:off x="158" y="2425"/>
              <a:ext cx="5126" cy="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ea typeface="仿宋_GB2312" pitchFamily="49" charset="-122"/>
                  <a:cs typeface="Times New Roman" panose="02020603050405020304" pitchFamily="18" charset="0"/>
                </a:rPr>
                <a:t>引入                表示原边阻抗，如果忽略不考虑空载电流（很小），</a:t>
              </a:r>
              <a:r>
                <a:rPr lang="zh-CN" altLang="en-US" sz="2800" b="1">
                  <a:ea typeface="仿宋_GB2312" pitchFamily="49" charset="-122"/>
                  <a:cs typeface="Times New Roman" panose="02020603050405020304" pitchFamily="18" charset="0"/>
                </a:rPr>
                <a:t>那么原边回路的</a:t>
              </a:r>
              <a:r>
                <a:rPr lang="en-US" altLang="zh-CN" sz="2800" b="1" dirty="0">
                  <a:ea typeface="仿宋_GB2312" pitchFamily="49" charset="-122"/>
                  <a:cs typeface="Times New Roman" panose="02020603050405020304" pitchFamily="18" charset="0"/>
                </a:rPr>
                <a:t>KVL</a:t>
              </a:r>
              <a:r>
                <a:rPr lang="zh-CN" altLang="en-US" sz="2800" b="1" dirty="0">
                  <a:ea typeface="仿宋_GB2312" pitchFamily="49" charset="-122"/>
                  <a:cs typeface="Times New Roman" panose="02020603050405020304" pitchFamily="18" charset="0"/>
                </a:rPr>
                <a:t>方程为：</a:t>
              </a:r>
            </a:p>
          </p:txBody>
        </p:sp>
        <p:graphicFrame>
          <p:nvGraphicFramePr>
            <p:cNvPr id="33806" name="Object 11"/>
            <p:cNvGraphicFramePr>
              <a:graphicFrameLocks noChangeAspect="1"/>
            </p:cNvGraphicFramePr>
            <p:nvPr/>
          </p:nvGraphicFramePr>
          <p:xfrm>
            <a:off x="657" y="2432"/>
            <a:ext cx="1044" cy="295"/>
          </p:xfrm>
          <a:graphic>
            <a:graphicData uri="http://schemas.openxmlformats.org/presentationml/2006/ole">
              <mc:AlternateContent xmlns:mc="http://schemas.openxmlformats.org/markup-compatibility/2006">
                <mc:Choice xmlns:v="urn:schemas-microsoft-com:vml" Requires="v">
                  <p:oleObj spid="_x0000_s34188" name="公式" r:id="rId3" imgW="812447" imgH="228501" progId="Equation.3">
                    <p:embed/>
                  </p:oleObj>
                </mc:Choice>
                <mc:Fallback>
                  <p:oleObj name="公式" r:id="rId3" imgW="812447" imgH="228501"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 y="2432"/>
                          <a:ext cx="1044" cy="29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3798" name="Rectangle 15"/>
          <p:cNvSpPr>
            <a:spLocks noChangeArrowheads="1"/>
          </p:cNvSpPr>
          <p:nvPr/>
        </p:nvSpPr>
        <p:spPr bwMode="auto">
          <a:xfrm>
            <a:off x="0" y="32718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33799" name="Object 14"/>
          <p:cNvGraphicFramePr>
            <a:graphicFrameLocks noChangeAspect="1"/>
          </p:cNvGraphicFramePr>
          <p:nvPr>
            <p:extLst>
              <p:ext uri="{D42A27DB-BD31-4B8C-83A1-F6EECF244321}">
                <p14:modId xmlns:p14="http://schemas.microsoft.com/office/powerpoint/2010/main" val="4071072058"/>
              </p:ext>
            </p:extLst>
          </p:nvPr>
        </p:nvGraphicFramePr>
        <p:xfrm>
          <a:off x="396388" y="5069569"/>
          <a:ext cx="6620644" cy="708086"/>
        </p:xfrm>
        <a:graphic>
          <a:graphicData uri="http://schemas.openxmlformats.org/presentationml/2006/ole">
            <mc:AlternateContent xmlns:mc="http://schemas.openxmlformats.org/markup-compatibility/2006">
              <mc:Choice xmlns:v="urn:schemas-microsoft-com:vml" Requires="v">
                <p:oleObj spid="_x0000_s34189" name="Equation" r:id="rId5" imgW="5816520" imgH="482400" progId="Equation.DSMT4">
                  <p:embed/>
                </p:oleObj>
              </mc:Choice>
              <mc:Fallback>
                <p:oleObj name="Equation" r:id="rId5" imgW="5816520" imgH="482400" progId="Equation.DSMT4">
                  <p:embed/>
                  <p:pic>
                    <p:nvPicPr>
                      <p:cNvPr id="0" name="Object 14"/>
                      <p:cNvPicPr>
                        <a:picLocks noChangeAspect="1" noChangeArrowheads="1"/>
                      </p:cNvPicPr>
                      <p:nvPr/>
                    </p:nvPicPr>
                    <p:blipFill>
                      <a:blip r:embed="rId6"/>
                      <a:srcRect/>
                      <a:stretch>
                        <a:fillRect/>
                      </a:stretch>
                    </p:blipFill>
                    <p:spPr bwMode="auto">
                      <a:xfrm>
                        <a:off x="396388" y="5069569"/>
                        <a:ext cx="6620644" cy="708086"/>
                      </a:xfrm>
                      <a:prstGeom prst="rect">
                        <a:avLst/>
                      </a:prstGeom>
                      <a:noFill/>
                      <a:ln>
                        <a:noFill/>
                      </a:ln>
                      <a:effectLst/>
                      <a:extLst/>
                    </p:spPr>
                  </p:pic>
                </p:oleObj>
              </mc:Fallback>
            </mc:AlternateContent>
          </a:graphicData>
        </a:graphic>
      </p:graphicFrame>
      <p:sp>
        <p:nvSpPr>
          <p:cNvPr id="33800" name="Rectangle 17"/>
          <p:cNvSpPr>
            <a:spLocks noChangeArrowheads="1"/>
          </p:cNvSpPr>
          <p:nvPr/>
        </p:nvSpPr>
        <p:spPr bwMode="auto">
          <a:xfrm>
            <a:off x="0" y="32718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33801" name="Object 16"/>
          <p:cNvGraphicFramePr>
            <a:graphicFrameLocks noChangeAspect="1"/>
          </p:cNvGraphicFramePr>
          <p:nvPr>
            <p:extLst>
              <p:ext uri="{D42A27DB-BD31-4B8C-83A1-F6EECF244321}">
                <p14:modId xmlns:p14="http://schemas.microsoft.com/office/powerpoint/2010/main" val="1733104371"/>
              </p:ext>
            </p:extLst>
          </p:nvPr>
        </p:nvGraphicFramePr>
        <p:xfrm>
          <a:off x="346075" y="5873750"/>
          <a:ext cx="1439863" cy="742950"/>
        </p:xfrm>
        <a:graphic>
          <a:graphicData uri="http://schemas.openxmlformats.org/presentationml/2006/ole">
            <mc:AlternateContent xmlns:mc="http://schemas.openxmlformats.org/markup-compatibility/2006">
              <mc:Choice xmlns:v="urn:schemas-microsoft-com:vml" Requires="v">
                <p:oleObj spid="_x0000_s34190" name="公式" r:id="rId7" imgW="609600" imgH="317500" progId="Equation.3">
                  <p:embed/>
                </p:oleObj>
              </mc:Choice>
              <mc:Fallback>
                <p:oleObj name="公式" r:id="rId7" imgW="609600" imgH="317500" progId="Equation.3">
                  <p:embed/>
                  <p:pic>
                    <p:nvPicPr>
                      <p:cNvPr id="0" name="Object 1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46075" y="5873750"/>
                        <a:ext cx="1439863" cy="74295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15" name="组合 14"/>
          <p:cNvGrpSpPr/>
          <p:nvPr/>
        </p:nvGrpSpPr>
        <p:grpSpPr>
          <a:xfrm>
            <a:off x="1962943" y="478632"/>
            <a:ext cx="4713287" cy="2678112"/>
            <a:chOff x="1763713" y="154623"/>
            <a:chExt cx="4713287" cy="2678112"/>
          </a:xfrm>
        </p:grpSpPr>
        <p:grpSp>
          <p:nvGrpSpPr>
            <p:cNvPr id="16" name="组合 15"/>
            <p:cNvGrpSpPr/>
            <p:nvPr/>
          </p:nvGrpSpPr>
          <p:grpSpPr>
            <a:xfrm>
              <a:off x="1763713" y="154623"/>
              <a:ext cx="4713287" cy="2678112"/>
              <a:chOff x="1763713" y="154623"/>
              <a:chExt cx="4713287" cy="2678112"/>
            </a:xfrm>
          </p:grpSpPr>
          <p:grpSp>
            <p:nvGrpSpPr>
              <p:cNvPr id="18" name="组合 17"/>
              <p:cNvGrpSpPr/>
              <p:nvPr/>
            </p:nvGrpSpPr>
            <p:grpSpPr>
              <a:xfrm>
                <a:off x="1763713" y="154623"/>
                <a:ext cx="4713287" cy="2678112"/>
                <a:chOff x="1763713" y="200343"/>
                <a:chExt cx="4713287" cy="2678112"/>
              </a:xfrm>
            </p:grpSpPr>
            <p:grpSp>
              <p:nvGrpSpPr>
                <p:cNvPr id="20" name="组合 10"/>
                <p:cNvGrpSpPr>
                  <a:grpSpLocks/>
                </p:cNvGrpSpPr>
                <p:nvPr/>
              </p:nvGrpSpPr>
              <p:grpSpPr bwMode="auto">
                <a:xfrm>
                  <a:off x="1763713" y="200343"/>
                  <a:ext cx="4713287" cy="2678112"/>
                  <a:chOff x="1763688" y="3536819"/>
                  <a:chExt cx="4713302" cy="2678244"/>
                </a:xfrm>
              </p:grpSpPr>
              <p:sp>
                <p:nvSpPr>
                  <p:cNvPr id="23" name="Rectangle 6"/>
                  <p:cNvSpPr>
                    <a:spLocks noChangeArrowheads="1"/>
                  </p:cNvSpPr>
                  <p:nvPr/>
                </p:nvSpPr>
                <p:spPr bwMode="auto">
                  <a:xfrm>
                    <a:off x="2554304" y="5753467"/>
                    <a:ext cx="3922686"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a:solidFill>
                          <a:srgbClr val="FF0000"/>
                        </a:solidFill>
                      </a:rPr>
                      <a:t>变压器空载运行原理图  </a:t>
                    </a:r>
                  </a:p>
                </p:txBody>
              </p:sp>
              <p:pic>
                <p:nvPicPr>
                  <p:cNvPr id="24" name="图片 12"/>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763688" y="3536819"/>
                    <a:ext cx="4536504" cy="215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1" name="文本框 20"/>
                <p:cNvSpPr txBox="1"/>
                <p:nvPr/>
              </p:nvSpPr>
              <p:spPr>
                <a:xfrm>
                  <a:off x="5858813" y="1004663"/>
                  <a:ext cx="72008" cy="648072"/>
                </a:xfrm>
                <a:prstGeom prst="rect">
                  <a:avLst/>
                </a:prstGeom>
                <a:solidFill>
                  <a:schemeClr val="bg1"/>
                </a:solidFill>
              </p:spPr>
              <p:txBody>
                <a:bodyPr wrap="square" rtlCol="0">
                  <a:spAutoFit/>
                </a:bodyPr>
                <a:lstStyle/>
                <a:p>
                  <a:endParaRPr lang="zh-CN" altLang="en-US" dirty="0"/>
                </a:p>
              </p:txBody>
            </p:sp>
          </p:grpSp>
          <p:cxnSp>
            <p:nvCxnSpPr>
              <p:cNvPr id="19" name="直接箭头连接符 18"/>
              <p:cNvCxnSpPr/>
              <p:nvPr/>
            </p:nvCxnSpPr>
            <p:spPr bwMode="auto">
              <a:xfrm>
                <a:off x="1907704" y="826824"/>
                <a:ext cx="0" cy="80986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sp>
          <p:nvSpPr>
            <p:cNvPr id="17" name="矩形 16"/>
            <p:cNvSpPr/>
            <p:nvPr/>
          </p:nvSpPr>
          <p:spPr bwMode="auto">
            <a:xfrm>
              <a:off x="2010192" y="908720"/>
              <a:ext cx="72008" cy="6525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grpSp>
    </p:spTree>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2B5E174-5545-4618-BF9A-18AAC8CDD69F}" type="slidenum">
              <a:rPr lang="en-US" altLang="zh-CN" sz="1400" smtClean="0"/>
              <a:pPr>
                <a:spcBef>
                  <a:spcPct val="0"/>
                </a:spcBef>
                <a:buFontTx/>
                <a:buNone/>
              </a:pPr>
              <a:t>3</a:t>
            </a:fld>
            <a:endParaRPr lang="en-US" altLang="zh-CN" sz="1400"/>
          </a:p>
        </p:txBody>
      </p:sp>
      <p:sp>
        <p:nvSpPr>
          <p:cNvPr id="7171" name="Rectangle 4"/>
          <p:cNvSpPr>
            <a:spLocks noChangeArrowheads="1"/>
          </p:cNvSpPr>
          <p:nvPr/>
        </p:nvSpPr>
        <p:spPr bwMode="auto">
          <a:xfrm>
            <a:off x="250825" y="260350"/>
            <a:ext cx="4465638" cy="265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b="1" dirty="0">
                <a:ea typeface="仿宋_GB2312" pitchFamily="49" charset="-122"/>
                <a:cs typeface="Times New Roman" panose="02020603050405020304" pitchFamily="18" charset="0"/>
              </a:rPr>
              <a:t>      1850</a:t>
            </a:r>
            <a:r>
              <a:rPr lang="zh-CN" altLang="en-US" sz="2800" b="1" dirty="0">
                <a:ea typeface="仿宋_GB2312" pitchFamily="49" charset="-122"/>
                <a:cs typeface="Times New Roman" panose="02020603050405020304" pitchFamily="18" charset="0"/>
              </a:rPr>
              <a:t>年德国技师鲁姆科尔夫</a:t>
            </a:r>
            <a:r>
              <a:rPr lang="en-US" altLang="zh-CN" sz="2800" b="1" dirty="0">
                <a:ea typeface="仿宋_GB2312" pitchFamily="49" charset="-122"/>
                <a:cs typeface="Times New Roman" panose="02020603050405020304" pitchFamily="18" charset="0"/>
              </a:rPr>
              <a:t>(H.D.Ruhmkorff,1803</a:t>
            </a:r>
            <a:r>
              <a:rPr lang="zh-CN" altLang="en-US" sz="2800" b="1" dirty="0">
                <a:ea typeface="仿宋_GB2312" pitchFamily="49" charset="-122"/>
                <a:cs typeface="Times New Roman" panose="02020603050405020304" pitchFamily="18" charset="0"/>
              </a:rPr>
              <a:t>～</a:t>
            </a:r>
            <a:r>
              <a:rPr lang="en-US" altLang="zh-CN" sz="2800" b="1" dirty="0">
                <a:ea typeface="仿宋_GB2312" pitchFamily="49" charset="-122"/>
                <a:cs typeface="Times New Roman" panose="02020603050405020304" pitchFamily="18" charset="0"/>
              </a:rPr>
              <a:t>1877)</a:t>
            </a:r>
            <a:r>
              <a:rPr lang="zh-CN" altLang="en-US" sz="2800" b="1" dirty="0">
                <a:ea typeface="仿宋_GB2312" pitchFamily="49" charset="-122"/>
                <a:cs typeface="Times New Roman" panose="02020603050405020304" pitchFamily="18" charset="0"/>
              </a:rPr>
              <a:t>制成第一只感应线圈</a:t>
            </a:r>
            <a:r>
              <a:rPr lang="en-US" altLang="zh-CN" sz="2800" b="1" dirty="0">
                <a:ea typeface="仿宋_GB2312" pitchFamily="49" charset="-122"/>
                <a:cs typeface="Times New Roman" panose="02020603050405020304" pitchFamily="18" charset="0"/>
              </a:rPr>
              <a:t>(</a:t>
            </a:r>
            <a:r>
              <a:rPr lang="en-US" altLang="zh-CN" sz="2800" b="1" dirty="0" err="1">
                <a:ea typeface="仿宋_GB2312" pitchFamily="49" charset="-122"/>
                <a:cs typeface="Times New Roman" panose="02020603050405020304" pitchFamily="18" charset="0"/>
              </a:rPr>
              <a:t>Inductorium</a:t>
            </a:r>
            <a:r>
              <a:rPr lang="en-US" altLang="zh-CN" sz="2800" b="1" dirty="0">
                <a:ea typeface="仿宋_GB2312" pitchFamily="49" charset="-122"/>
                <a:cs typeface="Times New Roman" panose="02020603050405020304" pitchFamily="18" charset="0"/>
              </a:rPr>
              <a:t>)</a:t>
            </a:r>
            <a:r>
              <a:rPr lang="zh-CN" altLang="en-US" sz="2800" b="1" dirty="0">
                <a:ea typeface="仿宋_GB2312" pitchFamily="49" charset="-122"/>
                <a:cs typeface="Times New Roman" panose="02020603050405020304" pitchFamily="18" charset="0"/>
              </a:rPr>
              <a:t>。鲁姆科尔夫感应线圈是第一个有实用价值的变压器。 </a:t>
            </a:r>
          </a:p>
        </p:txBody>
      </p:sp>
      <p:pic>
        <p:nvPicPr>
          <p:cNvPr id="7172" name="Picture 5" descr="image007"/>
          <p:cNvPicPr>
            <a:picLocks noChangeAspect="1" noChangeArrowheads="1"/>
          </p:cNvPicPr>
          <p:nvPr/>
        </p:nvPicPr>
        <p:blipFill>
          <a:blip r:embed="rId3">
            <a:extLst>
              <a:ext uri="{28A0092B-C50C-407E-A947-70E740481C1C}">
                <a14:useLocalDpi xmlns:a14="http://schemas.microsoft.com/office/drawing/2010/main" val="0"/>
              </a:ext>
            </a:extLst>
          </a:blip>
          <a:srcRect l="14450" r="16760" b="-349"/>
          <a:stretch>
            <a:fillRect/>
          </a:stretch>
        </p:blipFill>
        <p:spPr bwMode="auto">
          <a:xfrm>
            <a:off x="4716463" y="353229"/>
            <a:ext cx="3956208" cy="285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73" name="Rectangle 6"/>
          <p:cNvSpPr>
            <a:spLocks noChangeArrowheads="1"/>
          </p:cNvSpPr>
          <p:nvPr/>
        </p:nvSpPr>
        <p:spPr bwMode="auto">
          <a:xfrm>
            <a:off x="250825" y="3501008"/>
            <a:ext cx="4465638"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b="1" dirty="0">
                <a:ea typeface="仿宋_GB2312" pitchFamily="49" charset="-122"/>
                <a:cs typeface="Times New Roman" panose="02020603050405020304" pitchFamily="18" charset="0"/>
              </a:rPr>
              <a:t>        1881</a:t>
            </a:r>
            <a:r>
              <a:rPr lang="zh-CN" altLang="en-US" sz="2800" b="1" dirty="0">
                <a:ea typeface="仿宋_GB2312" pitchFamily="49" charset="-122"/>
                <a:cs typeface="Times New Roman" panose="02020603050405020304" pitchFamily="18" charset="0"/>
              </a:rPr>
              <a:t>年，法国人</a:t>
            </a:r>
            <a:r>
              <a:rPr lang="en-US" altLang="zh-CN" sz="2800" b="1" dirty="0">
                <a:ea typeface="仿宋_GB2312" pitchFamily="49" charset="-122"/>
                <a:cs typeface="Times New Roman" panose="02020603050405020304" pitchFamily="18" charset="0"/>
              </a:rPr>
              <a:t>L.</a:t>
            </a:r>
            <a:r>
              <a:rPr lang="zh-CN" altLang="en-US" sz="2800" b="1" dirty="0">
                <a:ea typeface="仿宋_GB2312" pitchFamily="49" charset="-122"/>
                <a:cs typeface="Times New Roman" panose="02020603050405020304" pitchFamily="18" charset="0"/>
              </a:rPr>
              <a:t>戈拉尔与英国人</a:t>
            </a:r>
            <a:r>
              <a:rPr lang="en-US" altLang="zh-CN" sz="2800" b="1" dirty="0">
                <a:ea typeface="仿宋_GB2312" pitchFamily="49" charset="-122"/>
                <a:cs typeface="Times New Roman" panose="02020603050405020304" pitchFamily="18" charset="0"/>
              </a:rPr>
              <a:t>J.D.</a:t>
            </a:r>
            <a:r>
              <a:rPr lang="zh-CN" altLang="en-US" sz="2800" b="1" dirty="0">
                <a:ea typeface="仿宋_GB2312" pitchFamily="49" charset="-122"/>
                <a:cs typeface="Times New Roman" panose="02020603050405020304" pitchFamily="18" charset="0"/>
              </a:rPr>
              <a:t>吉布斯首先制成一台变压器</a:t>
            </a:r>
            <a:r>
              <a:rPr lang="zh-CN" altLang="en-US" sz="2800" b="1" dirty="0" smtClean="0">
                <a:ea typeface="仿宋_GB2312" pitchFamily="49" charset="-122"/>
                <a:cs typeface="Times New Roman" panose="02020603050405020304" pitchFamily="18" charset="0"/>
              </a:rPr>
              <a:t>样品。</a:t>
            </a:r>
            <a:r>
              <a:rPr lang="zh-CN" altLang="en-US" sz="2800" b="1" dirty="0">
                <a:ea typeface="仿宋_GB2312" pitchFamily="49" charset="-122"/>
                <a:cs typeface="Times New Roman" panose="02020603050405020304" pitchFamily="18" charset="0"/>
              </a:rPr>
              <a:t>并设计了第一条</a:t>
            </a:r>
            <a:r>
              <a:rPr lang="en-US" altLang="zh-CN" sz="2800" b="1" dirty="0">
                <a:ea typeface="仿宋_GB2312" pitchFamily="49" charset="-122"/>
                <a:cs typeface="Times New Roman" panose="02020603050405020304" pitchFamily="18" charset="0"/>
              </a:rPr>
              <a:t>2000</a:t>
            </a:r>
            <a:r>
              <a:rPr lang="zh-CN" altLang="en-US" sz="2800" b="1" dirty="0">
                <a:ea typeface="仿宋_GB2312" pitchFamily="49" charset="-122"/>
                <a:cs typeface="Times New Roman" panose="02020603050405020304" pitchFamily="18" charset="0"/>
              </a:rPr>
              <a:t>伏单相配电线路，于</a:t>
            </a:r>
            <a:r>
              <a:rPr lang="en-US" altLang="zh-CN" sz="2800" b="1" dirty="0">
                <a:ea typeface="仿宋_GB2312" pitchFamily="49" charset="-122"/>
                <a:cs typeface="Times New Roman" panose="02020603050405020304" pitchFamily="18" charset="0"/>
              </a:rPr>
              <a:t>1883</a:t>
            </a:r>
            <a:r>
              <a:rPr lang="zh-CN" altLang="en-US" sz="2800" b="1" dirty="0">
                <a:ea typeface="仿宋_GB2312" pitchFamily="49" charset="-122"/>
                <a:cs typeface="Times New Roman" panose="02020603050405020304" pitchFamily="18" charset="0"/>
              </a:rPr>
              <a:t>年开始为伦敦一些铁路车站提供交流电。 </a:t>
            </a:r>
          </a:p>
        </p:txBody>
      </p:sp>
      <p:pic>
        <p:nvPicPr>
          <p:cNvPr id="7174" name="Picture 7" descr="戈拉尔和吉布斯制作的变压器"/>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92080" y="3429000"/>
            <a:ext cx="3311600" cy="2702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4" name="Picture 2" descr="Heinrich Daniel Ruhmkorff - Wikipedi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23659" y="353020"/>
            <a:ext cx="960041" cy="12480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71A23DC-0E7E-483C-9BF8-4B276950774C}" type="slidenum">
              <a:rPr lang="en-US" altLang="zh-CN" sz="1400" smtClean="0"/>
              <a:pPr>
                <a:spcBef>
                  <a:spcPct val="0"/>
                </a:spcBef>
                <a:buFontTx/>
                <a:buNone/>
              </a:pPr>
              <a:t>30</a:t>
            </a:fld>
            <a:endParaRPr lang="en-US" altLang="zh-CN" sz="1400"/>
          </a:p>
        </p:txBody>
      </p:sp>
      <p:sp>
        <p:nvSpPr>
          <p:cNvPr id="34819" name="Rectangle 4"/>
          <p:cNvSpPr>
            <a:spLocks noChangeArrowheads="1"/>
          </p:cNvSpPr>
          <p:nvPr/>
        </p:nvSpPr>
        <p:spPr bwMode="auto">
          <a:xfrm>
            <a:off x="323850" y="333375"/>
            <a:ext cx="48244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2 </a:t>
            </a:r>
            <a:r>
              <a:rPr lang="zh-CN" altLang="en-US" sz="2800" b="1">
                <a:latin typeface="仿宋_GB2312" pitchFamily="49" charset="-122"/>
                <a:ea typeface="仿宋_GB2312" pitchFamily="49" charset="-122"/>
              </a:rPr>
              <a:t>单相变压器的负载运行</a:t>
            </a:r>
          </a:p>
        </p:txBody>
      </p:sp>
      <p:sp>
        <p:nvSpPr>
          <p:cNvPr id="34820" name="Rectangle 6"/>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34821" name="Rectangle 8"/>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34822" name="Rectangle 11"/>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34823" name="Rectangle 14"/>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34824" name="Rectangle 17"/>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34825" name="Rectangle 19"/>
          <p:cNvSpPr>
            <a:spLocks noChangeArrowheads="1"/>
          </p:cNvSpPr>
          <p:nvPr/>
        </p:nvSpPr>
        <p:spPr bwMode="auto">
          <a:xfrm>
            <a:off x="0" y="3314700"/>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34826" name="Rectangle 27"/>
          <p:cNvSpPr>
            <a:spLocks noChangeArrowheads="1"/>
          </p:cNvSpPr>
          <p:nvPr/>
        </p:nvSpPr>
        <p:spPr bwMode="auto">
          <a:xfrm>
            <a:off x="0" y="33194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pSp>
        <p:nvGrpSpPr>
          <p:cNvPr id="34827" name="Group 28"/>
          <p:cNvGrpSpPr>
            <a:grpSpLocks/>
          </p:cNvGrpSpPr>
          <p:nvPr/>
        </p:nvGrpSpPr>
        <p:grpSpPr bwMode="auto">
          <a:xfrm>
            <a:off x="250825" y="4675188"/>
            <a:ext cx="8713788" cy="1373187"/>
            <a:chOff x="158" y="2945"/>
            <a:chExt cx="5489" cy="865"/>
          </a:xfrm>
        </p:grpSpPr>
        <p:sp>
          <p:nvSpPr>
            <p:cNvPr id="34831" name="Rectangle 25"/>
            <p:cNvSpPr>
              <a:spLocks noChangeArrowheads="1"/>
            </p:cNvSpPr>
            <p:nvPr/>
          </p:nvSpPr>
          <p:spPr bwMode="auto">
            <a:xfrm>
              <a:off x="158" y="2945"/>
              <a:ext cx="5489" cy="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变压器空载运行的基础上，如果原边绕组接通额定电压，副边绕组接上负载        时，称为变压器的负载运行。                       </a:t>
              </a:r>
            </a:p>
          </p:txBody>
        </p:sp>
        <p:graphicFrame>
          <p:nvGraphicFramePr>
            <p:cNvPr id="34832" name="Object 26"/>
            <p:cNvGraphicFramePr>
              <a:graphicFrameLocks noChangeAspect="1"/>
            </p:cNvGraphicFramePr>
            <p:nvPr/>
          </p:nvGraphicFramePr>
          <p:xfrm>
            <a:off x="2517" y="3249"/>
            <a:ext cx="373" cy="272"/>
          </p:xfrm>
          <a:graphic>
            <a:graphicData uri="http://schemas.openxmlformats.org/presentationml/2006/ole">
              <mc:AlternateContent xmlns:mc="http://schemas.openxmlformats.org/markup-compatibility/2006">
                <mc:Choice xmlns:v="urn:schemas-microsoft-com:vml" Requires="v">
                  <p:oleObj spid="_x0000_s34960" name="公式" r:id="rId3" imgW="203200" imgH="215900" progId="Equation.3">
                    <p:embed/>
                  </p:oleObj>
                </mc:Choice>
                <mc:Fallback>
                  <p:oleObj name="公式" r:id="rId3" imgW="203200" imgH="215900" progId="Equation.3">
                    <p:embed/>
                    <p:pic>
                      <p:nvPicPr>
                        <p:cNvPr id="0" name="Object 2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7" y="3249"/>
                          <a:ext cx="373" cy="27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grpSp>
        <p:nvGrpSpPr>
          <p:cNvPr id="17" name="组合 16"/>
          <p:cNvGrpSpPr/>
          <p:nvPr/>
        </p:nvGrpSpPr>
        <p:grpSpPr>
          <a:xfrm>
            <a:off x="1935163" y="1196752"/>
            <a:ext cx="4713287" cy="2678112"/>
            <a:chOff x="1763713" y="154623"/>
            <a:chExt cx="4713287" cy="2678112"/>
          </a:xfrm>
        </p:grpSpPr>
        <p:grpSp>
          <p:nvGrpSpPr>
            <p:cNvPr id="18" name="组合 17"/>
            <p:cNvGrpSpPr/>
            <p:nvPr/>
          </p:nvGrpSpPr>
          <p:grpSpPr>
            <a:xfrm>
              <a:off x="1763713" y="154623"/>
              <a:ext cx="4713287" cy="2678112"/>
              <a:chOff x="1763713" y="154623"/>
              <a:chExt cx="4713287" cy="2678112"/>
            </a:xfrm>
          </p:grpSpPr>
          <p:grpSp>
            <p:nvGrpSpPr>
              <p:cNvPr id="20" name="组合 19"/>
              <p:cNvGrpSpPr/>
              <p:nvPr/>
            </p:nvGrpSpPr>
            <p:grpSpPr>
              <a:xfrm>
                <a:off x="1763713" y="154623"/>
                <a:ext cx="4713287" cy="2678112"/>
                <a:chOff x="1763713" y="200343"/>
                <a:chExt cx="4713287" cy="2678112"/>
              </a:xfrm>
            </p:grpSpPr>
            <p:grpSp>
              <p:nvGrpSpPr>
                <p:cNvPr id="22" name="组合 10"/>
                <p:cNvGrpSpPr>
                  <a:grpSpLocks/>
                </p:cNvGrpSpPr>
                <p:nvPr/>
              </p:nvGrpSpPr>
              <p:grpSpPr bwMode="auto">
                <a:xfrm>
                  <a:off x="1763713" y="200343"/>
                  <a:ext cx="4713287" cy="2678112"/>
                  <a:chOff x="1763688" y="3536819"/>
                  <a:chExt cx="4713302" cy="2678244"/>
                </a:xfrm>
              </p:grpSpPr>
              <p:sp>
                <p:nvSpPr>
                  <p:cNvPr id="25" name="Rectangle 6"/>
                  <p:cNvSpPr>
                    <a:spLocks noChangeArrowheads="1"/>
                  </p:cNvSpPr>
                  <p:nvPr/>
                </p:nvSpPr>
                <p:spPr bwMode="auto">
                  <a:xfrm>
                    <a:off x="2554304" y="5753467"/>
                    <a:ext cx="3922686" cy="461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dirty="0" smtClean="0">
                        <a:solidFill>
                          <a:srgbClr val="FF0000"/>
                        </a:solidFill>
                      </a:rPr>
                      <a:t>变压器负载运</a:t>
                    </a:r>
                    <a:r>
                      <a:rPr lang="zh-CN" altLang="en-US" sz="2400" b="1" dirty="0">
                        <a:solidFill>
                          <a:srgbClr val="FF0000"/>
                        </a:solidFill>
                      </a:rPr>
                      <a:t>行原理图  </a:t>
                    </a:r>
                  </a:p>
                </p:txBody>
              </p:sp>
              <p:pic>
                <p:nvPicPr>
                  <p:cNvPr id="26"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3536819"/>
                    <a:ext cx="4536504" cy="2156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3" name="文本框 22"/>
                <p:cNvSpPr txBox="1"/>
                <p:nvPr/>
              </p:nvSpPr>
              <p:spPr>
                <a:xfrm>
                  <a:off x="5858813" y="1004663"/>
                  <a:ext cx="72008" cy="648072"/>
                </a:xfrm>
                <a:prstGeom prst="rect">
                  <a:avLst/>
                </a:prstGeom>
                <a:solidFill>
                  <a:schemeClr val="bg1"/>
                </a:solidFill>
              </p:spPr>
              <p:txBody>
                <a:bodyPr wrap="square" rtlCol="0">
                  <a:spAutoFit/>
                </a:bodyPr>
                <a:lstStyle/>
                <a:p>
                  <a:endParaRPr lang="zh-CN" altLang="en-US" dirty="0"/>
                </a:p>
              </p:txBody>
            </p:sp>
            <p:cxnSp>
              <p:nvCxnSpPr>
                <p:cNvPr id="24" name="直接箭头连接符 23"/>
                <p:cNvCxnSpPr/>
                <p:nvPr/>
              </p:nvCxnSpPr>
              <p:spPr bwMode="auto">
                <a:xfrm>
                  <a:off x="6300203" y="987179"/>
                  <a:ext cx="0" cy="66555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cxnSp>
            <p:nvCxnSpPr>
              <p:cNvPr id="21" name="直接箭头连接符 20"/>
              <p:cNvCxnSpPr/>
              <p:nvPr/>
            </p:nvCxnSpPr>
            <p:spPr bwMode="auto">
              <a:xfrm>
                <a:off x="1907704" y="826824"/>
                <a:ext cx="0" cy="809866"/>
              </a:xfrm>
              <a:prstGeom prst="straightConnector1">
                <a:avLst/>
              </a:prstGeom>
              <a:solidFill>
                <a:schemeClr val="accent1"/>
              </a:solidFill>
              <a:ln w="9525" cap="flat" cmpd="sng" algn="ctr">
                <a:solidFill>
                  <a:srgbClr val="FF0000"/>
                </a:solidFill>
                <a:prstDash val="solid"/>
                <a:round/>
                <a:headEnd type="none" w="med" len="med"/>
                <a:tailEnd type="triangle"/>
              </a:ln>
              <a:effectLst/>
            </p:spPr>
          </p:cxnSp>
        </p:grpSp>
        <p:sp>
          <p:nvSpPr>
            <p:cNvPr id="19" name="矩形 18"/>
            <p:cNvSpPr/>
            <p:nvPr/>
          </p:nvSpPr>
          <p:spPr bwMode="auto">
            <a:xfrm>
              <a:off x="2010192" y="908720"/>
              <a:ext cx="72008" cy="652575"/>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grpSp>
      <p:cxnSp>
        <p:nvCxnSpPr>
          <p:cNvPr id="3" name="直接连接符 2"/>
          <p:cNvCxnSpPr/>
          <p:nvPr/>
        </p:nvCxnSpPr>
        <p:spPr bwMode="auto">
          <a:xfrm>
            <a:off x="6201231" y="1950849"/>
            <a:ext cx="0" cy="698295"/>
          </a:xfrm>
          <a:prstGeom prst="line">
            <a:avLst/>
          </a:prstGeom>
          <a:solidFill>
            <a:schemeClr val="accent1"/>
          </a:solidFill>
          <a:ln w="9525" cap="flat" cmpd="sng" algn="ctr">
            <a:solidFill>
              <a:srgbClr val="000000"/>
            </a:solidFill>
            <a:prstDash val="solid"/>
            <a:round/>
            <a:headEnd type="none" w="med" len="med"/>
            <a:tailEnd type="none" w="med" len="med"/>
          </a:ln>
          <a:effectLst/>
        </p:spPr>
      </p:cxnSp>
      <p:sp>
        <p:nvSpPr>
          <p:cNvPr id="4" name="矩形 3"/>
          <p:cNvSpPr/>
          <p:nvPr/>
        </p:nvSpPr>
        <p:spPr bwMode="auto">
          <a:xfrm>
            <a:off x="6102271" y="2132856"/>
            <a:ext cx="197921" cy="288032"/>
          </a:xfrm>
          <a:prstGeom prst="rect">
            <a:avLst/>
          </a:prstGeom>
          <a:solidFill>
            <a:schemeClr val="accent1"/>
          </a:solidFill>
          <a:ln w="9525" cap="flat" cmpd="sng" algn="ctr">
            <a:solidFill>
              <a:srgbClr val="000000"/>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p:sp>
        <p:nvSpPr>
          <p:cNvPr id="8" name="矩形 7"/>
          <p:cNvSpPr/>
          <p:nvPr/>
        </p:nvSpPr>
        <p:spPr bwMode="auto">
          <a:xfrm>
            <a:off x="5490324" y="2060848"/>
            <a:ext cx="92416" cy="144016"/>
          </a:xfrm>
          <a:prstGeom prst="rect">
            <a:avLst/>
          </a:prstGeom>
          <a:solidFill>
            <a:schemeClr val="bg1"/>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just" defTabSz="914400" rtl="0" eaLnBrk="1" fontAlgn="base" latinLnBrk="0" hangingPunct="1">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Arial" charset="0"/>
              <a:ea typeface="宋体" pitchFamily="2" charset="-122"/>
            </a:endParaRPr>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5448240" y="2190600"/>
              <a:ext cx="159120" cy="133920"/>
            </p14:xfrm>
          </p:contentPart>
        </mc:Choice>
        <mc:Fallback xmlns="">
          <p:pic>
            <p:nvPicPr>
              <p:cNvPr id="2" name="墨迹 1"/>
              <p:cNvPicPr/>
              <p:nvPr/>
            </p:nvPicPr>
            <p:blipFill>
              <a:blip r:embed="rId7"/>
              <a:stretch>
                <a:fillRect/>
              </a:stretch>
            </p:blipFill>
            <p:spPr>
              <a:xfrm>
                <a:off x="5438880" y="2181240"/>
                <a:ext cx="177840" cy="152640"/>
              </a:xfrm>
              <a:prstGeom prst="rect">
                <a:avLst/>
              </a:prstGeom>
            </p:spPr>
          </p:pic>
        </mc:Fallback>
      </mc:AlternateContent>
    </p:spTree>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E8B9A72-2DE1-43D2-948B-99684CAE43C4}" type="slidenum">
              <a:rPr lang="en-US" altLang="zh-CN" sz="1400" smtClean="0"/>
              <a:pPr>
                <a:spcBef>
                  <a:spcPct val="0"/>
                </a:spcBef>
                <a:buFontTx/>
                <a:buNone/>
              </a:pPr>
              <a:t>31</a:t>
            </a:fld>
            <a:endParaRPr lang="en-US" altLang="zh-CN" sz="1400"/>
          </a:p>
        </p:txBody>
      </p:sp>
      <p:sp>
        <p:nvSpPr>
          <p:cNvPr id="35843" name="Rectangle 5"/>
          <p:cNvSpPr>
            <a:spLocks noChangeArrowheads="1"/>
          </p:cNvSpPr>
          <p:nvPr/>
        </p:nvSpPr>
        <p:spPr bwMode="auto">
          <a:xfrm>
            <a:off x="250825" y="117475"/>
            <a:ext cx="8713788"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无论变压器工作在空载状态还是负载状态，其主磁通近似保持不变。正是由于这一原理，负载与空载时，产生主磁通的总磁动势应该相同	</a:t>
            </a:r>
            <a:r>
              <a:rPr lang="zh-CN" altLang="en-US" sz="2400" b="1">
                <a:ea typeface="仿宋_GB2312" pitchFamily="49" charset="-122"/>
                <a:cs typeface="Times New Roman" panose="02020603050405020304" pitchFamily="18" charset="0"/>
              </a:rPr>
              <a:t>	</a:t>
            </a:r>
            <a:r>
              <a:rPr lang="zh-CN" altLang="en-US" sz="2400">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                       </a:t>
            </a:r>
          </a:p>
        </p:txBody>
      </p:sp>
      <p:graphicFrame>
        <p:nvGraphicFramePr>
          <p:cNvPr id="35844" name="Object 7"/>
          <p:cNvGraphicFramePr>
            <a:graphicFrameLocks noChangeAspect="1"/>
          </p:cNvGraphicFramePr>
          <p:nvPr/>
        </p:nvGraphicFramePr>
        <p:xfrm>
          <a:off x="2411413" y="1700213"/>
          <a:ext cx="3382962" cy="803275"/>
        </p:xfrm>
        <a:graphic>
          <a:graphicData uri="http://schemas.openxmlformats.org/presentationml/2006/ole">
            <mc:AlternateContent xmlns:mc="http://schemas.openxmlformats.org/markup-compatibility/2006">
              <mc:Choice xmlns:v="urn:schemas-microsoft-com:vml" Requires="v">
                <p:oleObj spid="_x0000_s36351" name="公式" r:id="rId3" imgW="1320227" imgH="317362" progId="Equation.3">
                  <p:embed/>
                </p:oleObj>
              </mc:Choice>
              <mc:Fallback>
                <p:oleObj name="公式" r:id="rId3" imgW="1320227" imgH="317362"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1413" y="1700213"/>
                        <a:ext cx="3382962" cy="80327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5845" name="Rectangle 9"/>
          <p:cNvSpPr>
            <a:spLocks noChangeArrowheads="1"/>
          </p:cNvSpPr>
          <p:nvPr/>
        </p:nvSpPr>
        <p:spPr bwMode="auto">
          <a:xfrm>
            <a:off x="827088" y="2909888"/>
            <a:ext cx="57626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即                      </a:t>
            </a:r>
          </a:p>
        </p:txBody>
      </p:sp>
      <p:graphicFrame>
        <p:nvGraphicFramePr>
          <p:cNvPr id="35846" name="Object 10"/>
          <p:cNvGraphicFramePr>
            <a:graphicFrameLocks noChangeAspect="1"/>
          </p:cNvGraphicFramePr>
          <p:nvPr/>
        </p:nvGraphicFramePr>
        <p:xfrm>
          <a:off x="2411413" y="2708275"/>
          <a:ext cx="3822700" cy="1220788"/>
        </p:xfrm>
        <a:graphic>
          <a:graphicData uri="http://schemas.openxmlformats.org/presentationml/2006/ole">
            <mc:AlternateContent xmlns:mc="http://schemas.openxmlformats.org/markup-compatibility/2006">
              <mc:Choice xmlns:v="urn:schemas-microsoft-com:vml" Requires="v">
                <p:oleObj spid="_x0000_s36352" name="公式" r:id="rId5" imgW="2057400" imgH="635000" progId="Equation.3">
                  <p:embed/>
                </p:oleObj>
              </mc:Choice>
              <mc:Fallback>
                <p:oleObj name="公式" r:id="rId5" imgW="2057400" imgH="635000" progId="Equation.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2708275"/>
                        <a:ext cx="3822700" cy="12207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5847" name="Group 17"/>
          <p:cNvGrpSpPr>
            <a:grpSpLocks/>
          </p:cNvGrpSpPr>
          <p:nvPr/>
        </p:nvGrpSpPr>
        <p:grpSpPr bwMode="auto">
          <a:xfrm>
            <a:off x="250825" y="4221163"/>
            <a:ext cx="8713788" cy="2227262"/>
            <a:chOff x="158" y="2659"/>
            <a:chExt cx="5489" cy="1403"/>
          </a:xfrm>
        </p:grpSpPr>
        <p:sp>
          <p:nvSpPr>
            <p:cNvPr id="35848" name="Rectangle 12"/>
            <p:cNvSpPr>
              <a:spLocks noChangeArrowheads="1"/>
            </p:cNvSpPr>
            <p:nvPr/>
          </p:nvSpPr>
          <p:spPr bwMode="auto">
            <a:xfrm>
              <a:off x="158" y="2659"/>
              <a:ext cx="5489" cy="1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上式表明变压器从空载到负载，副边绕组中便会有电流产生，与此同时，原边绕组中必定产生一个电流增量          ，来抵消对主磁通        的影响，以保持恒磁通关系，这样才能把电能从原边绕组传递到副边绕组。</a:t>
              </a:r>
            </a:p>
          </p:txBody>
        </p:sp>
        <p:graphicFrame>
          <p:nvGraphicFramePr>
            <p:cNvPr id="35849" name="Object 13"/>
            <p:cNvGraphicFramePr>
              <a:graphicFrameLocks noChangeAspect="1"/>
            </p:cNvGraphicFramePr>
            <p:nvPr/>
          </p:nvGraphicFramePr>
          <p:xfrm>
            <a:off x="975" y="3203"/>
            <a:ext cx="409" cy="342"/>
          </p:xfrm>
          <a:graphic>
            <a:graphicData uri="http://schemas.openxmlformats.org/presentationml/2006/ole">
              <mc:AlternateContent xmlns:mc="http://schemas.openxmlformats.org/markup-compatibility/2006">
                <mc:Choice xmlns:v="urn:schemas-microsoft-com:vml" Requires="v">
                  <p:oleObj spid="_x0000_s36353" name="公式" r:id="rId7" imgW="469900" imgH="635000" progId="Equation.3">
                    <p:embed/>
                  </p:oleObj>
                </mc:Choice>
                <mc:Fallback>
                  <p:oleObj name="公式" r:id="rId7" imgW="469900" imgH="635000" progId="Equation.3">
                    <p:embed/>
                    <p:pic>
                      <p:nvPicPr>
                        <p:cNvPr id="0" name="Object 1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75" y="3203"/>
                          <a:ext cx="409" cy="34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5850" name="Object 15"/>
            <p:cNvGraphicFramePr>
              <a:graphicFrameLocks noChangeAspect="1"/>
            </p:cNvGraphicFramePr>
            <p:nvPr/>
          </p:nvGraphicFramePr>
          <p:xfrm>
            <a:off x="3379" y="3249"/>
            <a:ext cx="249" cy="277"/>
          </p:xfrm>
          <a:graphic>
            <a:graphicData uri="http://schemas.openxmlformats.org/presentationml/2006/ole">
              <mc:AlternateContent xmlns:mc="http://schemas.openxmlformats.org/markup-compatibility/2006">
                <mc:Choice xmlns:v="urn:schemas-microsoft-com:vml" Requires="v">
                  <p:oleObj spid="_x0000_s36354" name="公式" r:id="rId9" imgW="203288" imgH="304932" progId="Equation.3">
                    <p:embed/>
                  </p:oleObj>
                </mc:Choice>
                <mc:Fallback>
                  <p:oleObj name="公式" r:id="rId9" imgW="203288" imgH="304932" progId="Equation.3">
                    <p:embed/>
                    <p:pic>
                      <p:nvPicPr>
                        <p:cNvPr id="0" name="Object 1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79" y="3249"/>
                          <a:ext cx="249" cy="27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1F1E708-888D-435B-852C-548958342BD5}" type="slidenum">
              <a:rPr lang="en-US" altLang="zh-CN" sz="1400" smtClean="0"/>
              <a:pPr>
                <a:spcBef>
                  <a:spcPct val="0"/>
                </a:spcBef>
                <a:buFontTx/>
                <a:buNone/>
              </a:pPr>
              <a:t>32</a:t>
            </a:fld>
            <a:endParaRPr lang="en-US" altLang="zh-CN" sz="1400"/>
          </a:p>
        </p:txBody>
      </p:sp>
      <p:sp>
        <p:nvSpPr>
          <p:cNvPr id="36867" name="Rectangle 6"/>
          <p:cNvSpPr>
            <a:spLocks noChangeArrowheads="1"/>
          </p:cNvSpPr>
          <p:nvPr/>
        </p:nvSpPr>
        <p:spPr bwMode="auto">
          <a:xfrm>
            <a:off x="250825" y="476250"/>
            <a:ext cx="8713788"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        </a:t>
            </a:r>
            <a:r>
              <a:rPr lang="zh-CN" altLang="en-US" sz="2800" b="1" dirty="0">
                <a:ea typeface="仿宋_GB2312" pitchFamily="49" charset="-122"/>
                <a:cs typeface="Times New Roman" panose="02020603050405020304" pitchFamily="18" charset="0"/>
              </a:rPr>
              <a:t>由于空载电流</a:t>
            </a:r>
            <a:r>
              <a:rPr lang="en-US" altLang="zh-CN" sz="2800" b="1" dirty="0" err="1">
                <a:ea typeface="仿宋_GB2312" pitchFamily="49" charset="-122"/>
                <a:cs typeface="Times New Roman" panose="02020603050405020304" pitchFamily="18" charset="0"/>
              </a:rPr>
              <a:t>i</a:t>
            </a:r>
            <a:r>
              <a:rPr lang="en-US" altLang="zh-CN" sz="1800" b="1" dirty="0" err="1">
                <a:ea typeface="仿宋_GB2312" pitchFamily="49" charset="-122"/>
                <a:cs typeface="Times New Roman" panose="02020603050405020304" pitchFamily="18" charset="0"/>
              </a:rPr>
              <a:t>0</a:t>
            </a:r>
            <a:r>
              <a:rPr lang="zh-CN" altLang="en-US" sz="2800" b="1" dirty="0">
                <a:ea typeface="仿宋_GB2312" pitchFamily="49" charset="-122"/>
                <a:cs typeface="Times New Roman" panose="02020603050405020304" pitchFamily="18" charset="0"/>
              </a:rPr>
              <a:t>比额定电流小得多，故在满载或接近满载</a:t>
            </a:r>
            <a:r>
              <a:rPr lang="zh-CN" altLang="en-US" sz="2800" b="1" dirty="0" smtClean="0">
                <a:ea typeface="仿宋_GB2312" pitchFamily="49" charset="-122"/>
                <a:cs typeface="Times New Roman" panose="02020603050405020304" pitchFamily="18" charset="0"/>
              </a:rPr>
              <a:t>时，</a:t>
            </a:r>
            <a:r>
              <a:rPr lang="en-US" altLang="zh-CN" sz="2800" b="1" dirty="0" err="1" smtClean="0">
                <a:ea typeface="仿宋_GB2312" pitchFamily="49" charset="-122"/>
                <a:cs typeface="Times New Roman" panose="02020603050405020304" pitchFamily="18" charset="0"/>
              </a:rPr>
              <a:t>i</a:t>
            </a:r>
            <a:r>
              <a:rPr lang="en-US" altLang="zh-CN" sz="1800" b="1" dirty="0" err="1" smtClean="0">
                <a:ea typeface="仿宋_GB2312" pitchFamily="49" charset="-122"/>
                <a:cs typeface="Times New Roman" panose="02020603050405020304" pitchFamily="18" charset="0"/>
              </a:rPr>
              <a:t>0</a:t>
            </a:r>
            <a:r>
              <a:rPr lang="zh-CN" altLang="en-US" sz="2800" b="1" dirty="0">
                <a:ea typeface="仿宋_GB2312" pitchFamily="49" charset="-122"/>
                <a:cs typeface="Times New Roman" panose="02020603050405020304" pitchFamily="18" charset="0"/>
              </a:rPr>
              <a:t>可忽略不计。于是，原、副绕组电流的有效值之比近似与它们的匝数成反比，即变压器的电流变换关系为：		                        </a:t>
            </a:r>
          </a:p>
        </p:txBody>
      </p:sp>
      <p:sp>
        <p:nvSpPr>
          <p:cNvPr id="36868" name="Rectangle 8"/>
          <p:cNvSpPr>
            <a:spLocks noChangeArrowheads="1"/>
          </p:cNvSpPr>
          <p:nvPr/>
        </p:nvSpPr>
        <p:spPr bwMode="auto">
          <a:xfrm>
            <a:off x="0" y="32051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36869" name="Object 7"/>
          <p:cNvGraphicFramePr>
            <a:graphicFrameLocks noChangeAspect="1"/>
          </p:cNvGraphicFramePr>
          <p:nvPr/>
        </p:nvGraphicFramePr>
        <p:xfrm>
          <a:off x="2987675" y="1989138"/>
          <a:ext cx="2232025" cy="1104900"/>
        </p:xfrm>
        <a:graphic>
          <a:graphicData uri="http://schemas.openxmlformats.org/presentationml/2006/ole">
            <mc:AlternateContent xmlns:mc="http://schemas.openxmlformats.org/markup-compatibility/2006">
              <mc:Choice xmlns:v="urn:schemas-microsoft-com:vml" Requires="v">
                <p:oleObj spid="_x0000_s36996" name="公式" r:id="rId3" imgW="901700" imgH="444500" progId="Equation.3">
                  <p:embed/>
                </p:oleObj>
              </mc:Choice>
              <mc:Fallback>
                <p:oleObj name="公式" r:id="rId3" imgW="901700" imgH="444500" progId="Equation.3">
                  <p:embed/>
                  <p:pic>
                    <p:nvPicPr>
                      <p:cNvPr id="0" name="Object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1989138"/>
                        <a:ext cx="2232025" cy="11049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6870" name="Rectangle 9"/>
          <p:cNvSpPr>
            <a:spLocks noChangeArrowheads="1"/>
          </p:cNvSpPr>
          <p:nvPr/>
        </p:nvSpPr>
        <p:spPr bwMode="auto">
          <a:xfrm>
            <a:off x="250825" y="3506788"/>
            <a:ext cx="8713788" cy="310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上式表明</a:t>
            </a:r>
            <a:r>
              <a:rPr lang="zh-CN" altLang="en-US" sz="2800" b="1">
                <a:solidFill>
                  <a:srgbClr val="FF0000"/>
                </a:solidFill>
                <a:ea typeface="仿宋_GB2312" pitchFamily="49" charset="-122"/>
                <a:cs typeface="Times New Roman" panose="02020603050405020304" pitchFamily="18" charset="0"/>
              </a:rPr>
              <a:t>变压器原、副绕组的电流之比近似等于它们的匝数比的倒数</a:t>
            </a:r>
            <a:r>
              <a:rPr lang="zh-CN" altLang="en-US" sz="2800" b="1">
                <a:ea typeface="仿宋_GB2312" pitchFamily="49" charset="-122"/>
                <a:cs typeface="Times New Roman" panose="02020603050405020304" pitchFamily="18" charset="0"/>
              </a:rPr>
              <a:t>。</a:t>
            </a:r>
            <a:endParaRPr lang="en-US" altLang="zh-CN" sz="2800" b="1">
              <a:ea typeface="仿宋_GB2312" pitchFamily="49" charset="-122"/>
              <a:cs typeface="Times New Roman" panose="02020603050405020304" pitchFamily="18" charset="0"/>
            </a:endParaRPr>
          </a:p>
          <a:p>
            <a:pPr eaLnBrk="1" hangingPunct="1">
              <a:spcBef>
                <a:spcPct val="0"/>
              </a:spcBef>
              <a:buFontTx/>
              <a:buNone/>
            </a:pPr>
            <a:r>
              <a:rPr lang="zh-CN" altLang="en-US" sz="2800" b="1">
                <a:ea typeface="仿宋_GB2312" pitchFamily="49" charset="-122"/>
                <a:cs typeface="Times New Roman" panose="02020603050405020304" pitchFamily="18" charset="0"/>
              </a:rPr>
              <a:t>可见，变压器中的电流虽然由负载的大小确定，但是原、副绕组中电流的比值是差不多不变的；因为当负载增加时，</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2</a:t>
            </a:r>
            <a:r>
              <a:rPr lang="zh-CN" altLang="en-US" sz="2800" b="1">
                <a:ea typeface="仿宋_GB2312" pitchFamily="49" charset="-122"/>
                <a:cs typeface="Times New Roman" panose="02020603050405020304" pitchFamily="18" charset="0"/>
              </a:rPr>
              <a:t>和</a:t>
            </a:r>
            <a:r>
              <a:rPr lang="en-US" altLang="zh-CN" sz="2800" b="1">
                <a:ea typeface="仿宋_GB2312" pitchFamily="49" charset="-122"/>
                <a:cs typeface="Times New Roman" panose="02020603050405020304" pitchFamily="18" charset="0"/>
              </a:rPr>
              <a:t>N</a:t>
            </a:r>
            <a:r>
              <a:rPr lang="en-US" altLang="zh-CN" sz="1800" b="1">
                <a:ea typeface="仿宋_GB2312" pitchFamily="49" charset="-122"/>
                <a:cs typeface="Times New Roman" panose="02020603050405020304" pitchFamily="18" charset="0"/>
              </a:rPr>
              <a:t>2</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2</a:t>
            </a:r>
            <a:r>
              <a:rPr lang="zh-CN" altLang="en-US" sz="2800" b="1">
                <a:ea typeface="仿宋_GB2312" pitchFamily="49" charset="-122"/>
                <a:cs typeface="Times New Roman" panose="02020603050405020304" pitchFamily="18" charset="0"/>
              </a:rPr>
              <a:t>随着增大、而</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1</a:t>
            </a:r>
            <a:r>
              <a:rPr lang="zh-CN" altLang="en-US" sz="2800" b="1">
                <a:ea typeface="仿宋_GB2312" pitchFamily="49" charset="-122"/>
                <a:cs typeface="Times New Roman" panose="02020603050405020304" pitchFamily="18" charset="0"/>
              </a:rPr>
              <a:t>和</a:t>
            </a:r>
            <a:r>
              <a:rPr lang="en-US" altLang="zh-CN" sz="2800" b="1">
                <a:ea typeface="仿宋_GB2312" pitchFamily="49" charset="-122"/>
                <a:cs typeface="Times New Roman" panose="02020603050405020304" pitchFamily="18" charset="0"/>
              </a:rPr>
              <a:t>N</a:t>
            </a:r>
            <a:r>
              <a:rPr lang="en-US" altLang="zh-CN" sz="1800" b="1">
                <a:ea typeface="仿宋_GB2312" pitchFamily="49" charset="-122"/>
                <a:cs typeface="Times New Roman" panose="02020603050405020304" pitchFamily="18" charset="0"/>
              </a:rPr>
              <a:t>1</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1</a:t>
            </a:r>
            <a:r>
              <a:rPr lang="zh-CN" altLang="en-US" sz="2800" b="1">
                <a:ea typeface="仿宋_GB2312" pitchFamily="49" charset="-122"/>
                <a:cs typeface="Times New Roman" panose="02020603050405020304" pitchFamily="18" charset="0"/>
              </a:rPr>
              <a:t>也必须相应增大，以补偿副绕组电流的去磁作用，</a:t>
            </a:r>
            <a:r>
              <a:rPr lang="zh-CN" altLang="en-US" sz="2800" b="1">
                <a:solidFill>
                  <a:srgbClr val="FF0000"/>
                </a:solidFill>
                <a:ea typeface="仿宋_GB2312" pitchFamily="49" charset="-122"/>
                <a:cs typeface="Times New Roman" panose="02020603050405020304" pitchFamily="18" charset="0"/>
              </a:rPr>
              <a:t>从而维持主磁通的最大值近似不变</a:t>
            </a:r>
            <a:r>
              <a:rPr lang="zh-CN" altLang="en-US" sz="2800" b="1">
                <a:ea typeface="仿宋_GB2312" pitchFamily="49" charset="-122"/>
                <a:cs typeface="Times New Roman" panose="02020603050405020304" pitchFamily="18" charset="0"/>
              </a:rPr>
              <a:t>。		                        </a:t>
            </a:r>
          </a:p>
        </p:txBody>
      </p:sp>
    </p:spTree>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30A160C-DED0-4344-BBB5-AB788486974B}" type="slidenum">
              <a:rPr lang="en-US" altLang="zh-CN" sz="1400" smtClean="0"/>
              <a:pPr>
                <a:spcBef>
                  <a:spcPct val="0"/>
                </a:spcBef>
                <a:buFontTx/>
                <a:buNone/>
              </a:pPr>
              <a:t>33</a:t>
            </a:fld>
            <a:endParaRPr lang="en-US" altLang="zh-CN" sz="1400"/>
          </a:p>
        </p:txBody>
      </p:sp>
      <p:sp>
        <p:nvSpPr>
          <p:cNvPr id="37891" name="Rectangle 4"/>
          <p:cNvSpPr>
            <a:spLocks noChangeArrowheads="1"/>
          </p:cNvSpPr>
          <p:nvPr/>
        </p:nvSpPr>
        <p:spPr bwMode="auto">
          <a:xfrm>
            <a:off x="179388" y="188913"/>
            <a:ext cx="496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变压器的</a:t>
            </a:r>
            <a:r>
              <a:rPr kumimoji="1" lang="zh-CN" altLang="en-US" sz="2800" b="1" u="sng">
                <a:latin typeface="仿宋_GB2312" pitchFamily="49" charset="-122"/>
                <a:ea typeface="仿宋_GB2312" pitchFamily="49" charset="-122"/>
              </a:rPr>
              <a:t>阻抗变换</a:t>
            </a:r>
            <a:r>
              <a:rPr kumimoji="1" lang="zh-CN" altLang="en-US" sz="2800" b="1">
                <a:latin typeface="仿宋_GB2312" pitchFamily="49" charset="-122"/>
                <a:ea typeface="仿宋_GB2312" pitchFamily="49" charset="-122"/>
              </a:rPr>
              <a:t>作用 </a:t>
            </a:r>
          </a:p>
        </p:txBody>
      </p:sp>
      <p:grpSp>
        <p:nvGrpSpPr>
          <p:cNvPr id="37892" name="Group 9"/>
          <p:cNvGrpSpPr>
            <a:grpSpLocks/>
          </p:cNvGrpSpPr>
          <p:nvPr/>
        </p:nvGrpSpPr>
        <p:grpSpPr bwMode="auto">
          <a:xfrm>
            <a:off x="5643563" y="2571750"/>
            <a:ext cx="3500437" cy="3811588"/>
            <a:chOff x="3787" y="255"/>
            <a:chExt cx="1855" cy="2041"/>
          </a:xfrm>
        </p:grpSpPr>
        <p:pic>
          <p:nvPicPr>
            <p:cNvPr id="37901" name="Picture 6" descr="图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 y="255"/>
              <a:ext cx="1855"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902" name="Text Box 7"/>
            <p:cNvSpPr txBox="1">
              <a:spLocks noChangeArrowheads="1"/>
            </p:cNvSpPr>
            <p:nvPr/>
          </p:nvSpPr>
          <p:spPr bwMode="auto">
            <a:xfrm>
              <a:off x="4059" y="2034"/>
              <a:ext cx="1322" cy="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b="1">
                  <a:latin typeface="宋体" panose="02010600030101010101" pitchFamily="2" charset="-122"/>
                </a:rPr>
                <a:t>变压器的阻抗变换</a:t>
              </a:r>
              <a:endParaRPr lang="zh-CN" altLang="en-US" sz="1800" b="1"/>
            </a:p>
          </p:txBody>
        </p:sp>
      </p:grpSp>
      <p:sp>
        <p:nvSpPr>
          <p:cNvPr id="37893" name="Rectangle 10"/>
          <p:cNvSpPr>
            <a:spLocks noChangeArrowheads="1"/>
          </p:cNvSpPr>
          <p:nvPr/>
        </p:nvSpPr>
        <p:spPr bwMode="auto">
          <a:xfrm>
            <a:off x="250825" y="1052513"/>
            <a:ext cx="8393113"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当负载阻抗等于电源内阻时，负载能从电源获得最大功率，这种情况称为</a:t>
            </a:r>
            <a:r>
              <a:rPr lang="zh-CN" altLang="en-US" sz="2800" b="1">
                <a:solidFill>
                  <a:srgbClr val="FF0000"/>
                </a:solidFill>
                <a:ea typeface="仿宋_GB2312" pitchFamily="49" charset="-122"/>
                <a:cs typeface="Times New Roman" panose="02020603050405020304" pitchFamily="18" charset="0"/>
              </a:rPr>
              <a:t>“匹配”</a:t>
            </a:r>
            <a:r>
              <a:rPr lang="zh-CN" altLang="en-US" sz="2800" b="1">
                <a:ea typeface="仿宋_GB2312" pitchFamily="49" charset="-122"/>
                <a:cs typeface="Times New Roman" panose="02020603050405020304" pitchFamily="18" charset="0"/>
              </a:rPr>
              <a:t>。</a:t>
            </a:r>
          </a:p>
        </p:txBody>
      </p:sp>
      <p:grpSp>
        <p:nvGrpSpPr>
          <p:cNvPr id="37894" name="组合 13"/>
          <p:cNvGrpSpPr>
            <a:grpSpLocks/>
          </p:cNvGrpSpPr>
          <p:nvPr/>
        </p:nvGrpSpPr>
        <p:grpSpPr bwMode="auto">
          <a:xfrm>
            <a:off x="61913" y="2486025"/>
            <a:ext cx="5581650" cy="1800225"/>
            <a:chOff x="0" y="2781301"/>
            <a:chExt cx="5581651" cy="1800225"/>
          </a:xfrm>
        </p:grpSpPr>
        <p:sp>
          <p:nvSpPr>
            <p:cNvPr id="37896" name="Rectangle 13"/>
            <p:cNvSpPr>
              <a:spLocks noChangeArrowheads="1"/>
            </p:cNvSpPr>
            <p:nvPr/>
          </p:nvSpPr>
          <p:spPr bwMode="auto">
            <a:xfrm>
              <a:off x="0" y="329088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pSp>
          <p:nvGrpSpPr>
            <p:cNvPr id="37897" name="Group 17"/>
            <p:cNvGrpSpPr>
              <a:grpSpLocks/>
            </p:cNvGrpSpPr>
            <p:nvPr/>
          </p:nvGrpSpPr>
          <p:grpSpPr bwMode="auto">
            <a:xfrm>
              <a:off x="107951" y="2781301"/>
              <a:ext cx="5473700" cy="1800225"/>
              <a:chOff x="68" y="1752"/>
              <a:chExt cx="3448" cy="1134"/>
            </a:xfrm>
          </p:grpSpPr>
          <p:sp>
            <p:nvSpPr>
              <p:cNvPr id="37899" name="Rectangle 11"/>
              <p:cNvSpPr>
                <a:spLocks noChangeArrowheads="1"/>
              </p:cNvSpPr>
              <p:nvPr/>
            </p:nvSpPr>
            <p:spPr bwMode="auto">
              <a:xfrm>
                <a:off x="68" y="1752"/>
                <a:ext cx="3448" cy="11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如图所示，当变压器副边绕组接有模为        的负载阻抗时，如果一次、二次绕组的漏阻抗可忽略不计，则：</a:t>
                </a:r>
              </a:p>
            </p:txBody>
          </p:sp>
          <p:graphicFrame>
            <p:nvGraphicFramePr>
              <p:cNvPr id="37900" name="Object 12"/>
              <p:cNvGraphicFramePr>
                <a:graphicFrameLocks noChangeAspect="1"/>
              </p:cNvGraphicFramePr>
              <p:nvPr/>
            </p:nvGraphicFramePr>
            <p:xfrm>
              <a:off x="945" y="2070"/>
              <a:ext cx="318" cy="272"/>
            </p:xfrm>
            <a:graphic>
              <a:graphicData uri="http://schemas.openxmlformats.org/presentationml/2006/ole">
                <mc:AlternateContent xmlns:mc="http://schemas.openxmlformats.org/markup-compatibility/2006">
                  <mc:Choice xmlns:v="urn:schemas-microsoft-com:vml" Requires="v">
                    <p:oleObj spid="_x0000_s38153" name="公式" r:id="rId4" imgW="190666" imgH="279643" progId="Equation.3">
                      <p:embed/>
                    </p:oleObj>
                  </mc:Choice>
                  <mc:Fallback>
                    <p:oleObj name="公式" r:id="rId4" imgW="190666" imgH="279643" progId="Equation.3">
                      <p:embed/>
                      <p:pic>
                        <p:nvPicPr>
                          <p:cNvPr id="0" name="Object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5" y="2070"/>
                            <a:ext cx="318" cy="27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7898" name="Rectangle 15"/>
            <p:cNvSpPr>
              <a:spLocks noChangeArrowheads="1"/>
            </p:cNvSpPr>
            <p:nvPr/>
          </p:nvSpPr>
          <p:spPr bwMode="auto">
            <a:xfrm>
              <a:off x="0" y="32051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pSp>
      <p:graphicFrame>
        <p:nvGraphicFramePr>
          <p:cNvPr id="37895" name="Object 14"/>
          <p:cNvGraphicFramePr>
            <a:graphicFrameLocks noChangeAspect="1"/>
          </p:cNvGraphicFramePr>
          <p:nvPr/>
        </p:nvGraphicFramePr>
        <p:xfrm>
          <a:off x="500063" y="4527550"/>
          <a:ext cx="4249737" cy="1116013"/>
        </p:xfrm>
        <a:graphic>
          <a:graphicData uri="http://schemas.openxmlformats.org/presentationml/2006/ole">
            <mc:AlternateContent xmlns:mc="http://schemas.openxmlformats.org/markup-compatibility/2006">
              <mc:Choice xmlns:v="urn:schemas-microsoft-com:vml" Requires="v">
                <p:oleObj spid="_x0000_s38154" name="公式" r:id="rId6" imgW="1701800" imgH="444500" progId="Equation.3">
                  <p:embed/>
                </p:oleObj>
              </mc:Choice>
              <mc:Fallback>
                <p:oleObj name="公式" r:id="rId6" imgW="1701800" imgH="444500"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063" y="4527550"/>
                        <a:ext cx="4249737" cy="111601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642B6C7-6055-42EF-8DF4-E781DC3B3B8D}" type="slidenum">
              <a:rPr lang="en-US" altLang="zh-CN" sz="1400" smtClean="0"/>
              <a:pPr>
                <a:spcBef>
                  <a:spcPct val="0"/>
                </a:spcBef>
                <a:buFontTx/>
                <a:buNone/>
              </a:pPr>
              <a:t>34</a:t>
            </a:fld>
            <a:endParaRPr lang="en-US" altLang="zh-CN" sz="1400"/>
          </a:p>
        </p:txBody>
      </p:sp>
      <p:grpSp>
        <p:nvGrpSpPr>
          <p:cNvPr id="38915" name="Group 4"/>
          <p:cNvGrpSpPr>
            <a:grpSpLocks/>
          </p:cNvGrpSpPr>
          <p:nvPr/>
        </p:nvGrpSpPr>
        <p:grpSpPr bwMode="auto">
          <a:xfrm>
            <a:off x="5786438" y="-71438"/>
            <a:ext cx="3170237" cy="3644901"/>
            <a:chOff x="3787" y="255"/>
            <a:chExt cx="1855" cy="2041"/>
          </a:xfrm>
        </p:grpSpPr>
        <p:pic>
          <p:nvPicPr>
            <p:cNvPr id="38925" name="Picture 5" descr="图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87" y="255"/>
              <a:ext cx="1855" cy="17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6" name="Text Box 6"/>
            <p:cNvSpPr txBox="1">
              <a:spLocks noChangeArrowheads="1"/>
            </p:cNvSpPr>
            <p:nvPr/>
          </p:nvSpPr>
          <p:spPr bwMode="auto">
            <a:xfrm>
              <a:off x="4059" y="2034"/>
              <a:ext cx="1322" cy="26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1800" b="1">
                  <a:latin typeface="宋体" panose="02010600030101010101" pitchFamily="2" charset="-122"/>
                </a:rPr>
                <a:t>变压器的阻抗变换</a:t>
              </a:r>
              <a:endParaRPr lang="zh-CN" altLang="en-US" sz="1800" b="1"/>
            </a:p>
          </p:txBody>
        </p:sp>
      </p:grpSp>
      <p:sp>
        <p:nvSpPr>
          <p:cNvPr id="38916" name="Rectangle 7"/>
          <p:cNvSpPr>
            <a:spLocks noChangeArrowheads="1"/>
          </p:cNvSpPr>
          <p:nvPr/>
        </p:nvSpPr>
        <p:spPr bwMode="auto">
          <a:xfrm>
            <a:off x="250825" y="260350"/>
            <a:ext cx="5473700"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U</a:t>
            </a:r>
            <a:r>
              <a:rPr lang="en-US" altLang="zh-CN" sz="1800" b="1">
                <a:ea typeface="仿宋_GB2312" pitchFamily="49" charset="-122"/>
                <a:cs typeface="Times New Roman" panose="02020603050405020304" pitchFamily="18" charset="0"/>
              </a:rPr>
              <a:t>1</a:t>
            </a:r>
            <a:r>
              <a:rPr lang="zh-CN" altLang="en-US" sz="2800" b="1">
                <a:ea typeface="仿宋_GB2312" pitchFamily="49" charset="-122"/>
                <a:cs typeface="Times New Roman" panose="02020603050405020304" pitchFamily="18" charset="0"/>
              </a:rPr>
              <a:t>与</a:t>
            </a:r>
            <a:r>
              <a:rPr lang="en-US" altLang="zh-CN" sz="2800" b="1">
                <a:ea typeface="仿宋_GB2312" pitchFamily="49" charset="-122"/>
                <a:cs typeface="Times New Roman" panose="02020603050405020304" pitchFamily="18" charset="0"/>
              </a:rPr>
              <a:t>I</a:t>
            </a:r>
            <a:r>
              <a:rPr lang="en-US" altLang="zh-CN" sz="1800" b="1">
                <a:ea typeface="仿宋_GB2312" pitchFamily="49" charset="-122"/>
                <a:cs typeface="Times New Roman" panose="02020603050405020304" pitchFamily="18" charset="0"/>
              </a:rPr>
              <a:t>1</a:t>
            </a:r>
            <a:r>
              <a:rPr lang="zh-CN" altLang="en-US" sz="2800" b="1">
                <a:ea typeface="仿宋_GB2312" pitchFamily="49" charset="-122"/>
                <a:cs typeface="Times New Roman" panose="02020603050405020304" pitchFamily="18" charset="0"/>
              </a:rPr>
              <a:t>之比相当于从变压器一次绕组看进去的等效阻抗的模 ，如图（</a:t>
            </a:r>
            <a:r>
              <a:rPr lang="en-US" altLang="zh-CN" sz="2800" b="1">
                <a:ea typeface="仿宋_GB2312" pitchFamily="49" charset="-122"/>
                <a:cs typeface="Times New Roman" panose="02020603050405020304" pitchFamily="18" charset="0"/>
              </a:rPr>
              <a:t>b</a:t>
            </a:r>
            <a:r>
              <a:rPr lang="zh-CN" altLang="en-US" sz="2800" b="1">
                <a:ea typeface="仿宋_GB2312" pitchFamily="49" charset="-122"/>
                <a:cs typeface="Times New Roman" panose="02020603050405020304" pitchFamily="18" charset="0"/>
              </a:rPr>
              <a:t>）所示，故</a:t>
            </a:r>
          </a:p>
        </p:txBody>
      </p:sp>
      <p:graphicFrame>
        <p:nvGraphicFramePr>
          <p:cNvPr id="38917" name="Object 11"/>
          <p:cNvGraphicFramePr>
            <a:graphicFrameLocks noChangeAspect="1"/>
          </p:cNvGraphicFramePr>
          <p:nvPr/>
        </p:nvGraphicFramePr>
        <p:xfrm>
          <a:off x="857250" y="2071688"/>
          <a:ext cx="4117975" cy="1257300"/>
        </p:xfrm>
        <a:graphic>
          <a:graphicData uri="http://schemas.openxmlformats.org/presentationml/2006/ole">
            <mc:AlternateContent xmlns:mc="http://schemas.openxmlformats.org/markup-compatibility/2006">
              <mc:Choice xmlns:v="urn:schemas-microsoft-com:vml" Requires="v">
                <p:oleObj spid="_x0000_s39552" name="公式" r:id="rId4" imgW="1040948" imgH="431613" progId="Equation.3">
                  <p:embed/>
                </p:oleObj>
              </mc:Choice>
              <mc:Fallback>
                <p:oleObj name="公式" r:id="rId4" imgW="1040948" imgH="431613" progId="Equation.3">
                  <p:embed/>
                  <p:pic>
                    <p:nvPicPr>
                      <p:cNvPr id="0" name="Object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7250" y="2071688"/>
                        <a:ext cx="4117975" cy="12573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38918" name="组合 16"/>
          <p:cNvGrpSpPr>
            <a:grpSpLocks/>
          </p:cNvGrpSpPr>
          <p:nvPr/>
        </p:nvGrpSpPr>
        <p:grpSpPr bwMode="auto">
          <a:xfrm>
            <a:off x="250825" y="3500438"/>
            <a:ext cx="8642350" cy="1373187"/>
            <a:chOff x="250825" y="3500438"/>
            <a:chExt cx="8642350" cy="1373187"/>
          </a:xfrm>
        </p:grpSpPr>
        <p:sp>
          <p:nvSpPr>
            <p:cNvPr id="38920" name="Rectangle 13"/>
            <p:cNvSpPr>
              <a:spLocks noChangeArrowheads="1"/>
            </p:cNvSpPr>
            <p:nvPr/>
          </p:nvSpPr>
          <p:spPr bwMode="auto">
            <a:xfrm>
              <a:off x="250825" y="3500438"/>
              <a:ext cx="8642350" cy="1373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ea typeface="仿宋_GB2312" pitchFamily="49" charset="-122"/>
                  <a:cs typeface="Times New Roman" panose="02020603050405020304" pitchFamily="18" charset="0"/>
                </a:rPr>
                <a:t>可见，该负载直接接电源时，阻抗模为        ；通过变压器接电源时，阻抗模为        ，其值相当于将阻抗模增加到        的        </a:t>
              </a:r>
              <a:r>
                <a:rPr lang="zh-CN" altLang="en-US" sz="2800" b="1">
                  <a:ea typeface="仿宋_GB2312" pitchFamily="49" charset="-122"/>
                  <a:cs typeface="Times New Roman" panose="02020603050405020304" pitchFamily="18" charset="0"/>
                </a:rPr>
                <a:t>倍。</a:t>
              </a:r>
            </a:p>
          </p:txBody>
        </p:sp>
        <p:graphicFrame>
          <p:nvGraphicFramePr>
            <p:cNvPr id="38921" name="Object 14"/>
            <p:cNvGraphicFramePr>
              <a:graphicFrameLocks noChangeAspect="1"/>
            </p:cNvGraphicFramePr>
            <p:nvPr/>
          </p:nvGraphicFramePr>
          <p:xfrm>
            <a:off x="6572264" y="3571875"/>
            <a:ext cx="504825" cy="431800"/>
          </p:xfrm>
          <a:graphic>
            <a:graphicData uri="http://schemas.openxmlformats.org/presentationml/2006/ole">
              <mc:AlternateContent xmlns:mc="http://schemas.openxmlformats.org/markup-compatibility/2006">
                <mc:Choice xmlns:v="urn:schemas-microsoft-com:vml" Requires="v">
                  <p:oleObj spid="_x0000_s39553" name="公式" r:id="rId6" imgW="190666" imgH="279643" progId="Equation.3">
                    <p:embed/>
                  </p:oleObj>
                </mc:Choice>
                <mc:Fallback>
                  <p:oleObj name="公式" r:id="rId6" imgW="190666" imgH="279643" progId="Equation.3">
                    <p:embed/>
                    <p:pic>
                      <p:nvPicPr>
                        <p:cNvPr id="0" name="Object 1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72264" y="3571875"/>
                          <a:ext cx="504825" cy="431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2" name="Object 26"/>
            <p:cNvGraphicFramePr>
              <a:graphicFrameLocks noChangeAspect="1"/>
            </p:cNvGraphicFramePr>
            <p:nvPr/>
          </p:nvGraphicFramePr>
          <p:xfrm>
            <a:off x="4476752" y="4005263"/>
            <a:ext cx="452438" cy="431800"/>
          </p:xfrm>
          <a:graphic>
            <a:graphicData uri="http://schemas.openxmlformats.org/presentationml/2006/ole">
              <mc:AlternateContent xmlns:mc="http://schemas.openxmlformats.org/markup-compatibility/2006">
                <mc:Choice xmlns:v="urn:schemas-microsoft-com:vml" Requires="v">
                  <p:oleObj spid="_x0000_s39554" name="公式" r:id="rId8" imgW="228699" imgH="254110" progId="Equation.3">
                    <p:embed/>
                  </p:oleObj>
                </mc:Choice>
                <mc:Fallback>
                  <p:oleObj name="公式" r:id="rId8" imgW="228699" imgH="254110" progId="Equation.3">
                    <p:embed/>
                    <p:pic>
                      <p:nvPicPr>
                        <p:cNvPr id="0" name="Object 2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76752" y="4005263"/>
                          <a:ext cx="452438" cy="431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3" name="Object 43"/>
            <p:cNvGraphicFramePr>
              <a:graphicFrameLocks noChangeAspect="1"/>
            </p:cNvGraphicFramePr>
            <p:nvPr/>
          </p:nvGraphicFramePr>
          <p:xfrm>
            <a:off x="1639870" y="4437063"/>
            <a:ext cx="431800" cy="431800"/>
          </p:xfrm>
          <a:graphic>
            <a:graphicData uri="http://schemas.openxmlformats.org/presentationml/2006/ole">
              <mc:AlternateContent xmlns:mc="http://schemas.openxmlformats.org/markup-compatibility/2006">
                <mc:Choice xmlns:v="urn:schemas-microsoft-com:vml" Requires="v">
                  <p:oleObj spid="_x0000_s39555" name="公式" r:id="rId10" imgW="190666" imgH="279643" progId="Equation.3">
                    <p:embed/>
                  </p:oleObj>
                </mc:Choice>
                <mc:Fallback>
                  <p:oleObj name="公式" r:id="rId10" imgW="190666" imgH="279643" progId="Equation.3">
                    <p:embed/>
                    <p:pic>
                      <p:nvPicPr>
                        <p:cNvPr id="0" name="Object 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39870" y="4437063"/>
                          <a:ext cx="431800" cy="4318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38924" name="Object 45"/>
            <p:cNvGraphicFramePr>
              <a:graphicFrameLocks noChangeAspect="1"/>
            </p:cNvGraphicFramePr>
            <p:nvPr/>
          </p:nvGraphicFramePr>
          <p:xfrm>
            <a:off x="2709853" y="4364038"/>
            <a:ext cx="576263" cy="481012"/>
          </p:xfrm>
          <a:graphic>
            <a:graphicData uri="http://schemas.openxmlformats.org/presentationml/2006/ole">
              <mc:AlternateContent xmlns:mc="http://schemas.openxmlformats.org/markup-compatibility/2006">
                <mc:Choice xmlns:v="urn:schemas-microsoft-com:vml" Requires="v">
                  <p:oleObj spid="_x0000_s39556" name="公式" r:id="rId11" imgW="228799" imgH="190666" progId="Equation.3">
                    <p:embed/>
                  </p:oleObj>
                </mc:Choice>
                <mc:Fallback>
                  <p:oleObj name="公式" r:id="rId11" imgW="228799" imgH="190666" progId="Equation.3">
                    <p:embed/>
                    <p:pic>
                      <p:nvPicPr>
                        <p:cNvPr id="0" name="Object 4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709853" y="4364038"/>
                          <a:ext cx="576263" cy="4810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38919" name="Rectangle 50"/>
          <p:cNvSpPr>
            <a:spLocks noChangeArrowheads="1"/>
          </p:cNvSpPr>
          <p:nvPr/>
        </p:nvSpPr>
        <p:spPr bwMode="auto">
          <a:xfrm>
            <a:off x="250825" y="4857750"/>
            <a:ext cx="8107363"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我们可以采用不同的匝数比</a:t>
            </a:r>
            <a:r>
              <a:rPr lang="en-US" altLang="zh-CN" sz="2800" b="1" i="1">
                <a:latin typeface="Times New Roman" panose="02020603050405020304" pitchFamily="18" charset="0"/>
                <a:ea typeface="仿宋_GB2312" pitchFamily="49" charset="-122"/>
                <a:cs typeface="Times New Roman" panose="02020603050405020304" pitchFamily="18" charset="0"/>
              </a:rPr>
              <a:t>K</a:t>
            </a:r>
            <a:r>
              <a:rPr lang="zh-CN" altLang="en-US" sz="2800" b="1">
                <a:ea typeface="仿宋_GB2312" pitchFamily="49" charset="-122"/>
                <a:cs typeface="Times New Roman" panose="02020603050405020304" pitchFamily="18" charset="0"/>
              </a:rPr>
              <a:t>，把负载阻抗模变换为所需要的、比较合适的数值，这种做法通常称为</a:t>
            </a:r>
            <a:r>
              <a:rPr lang="zh-CN" altLang="en-US" sz="2800" b="1">
                <a:solidFill>
                  <a:srgbClr val="FF0000"/>
                </a:solidFill>
                <a:ea typeface="仿宋_GB2312" pitchFamily="49" charset="-122"/>
                <a:cs typeface="Times New Roman" panose="02020603050405020304" pitchFamily="18" charset="0"/>
              </a:rPr>
              <a:t>阻抗匹配</a:t>
            </a:r>
            <a:r>
              <a:rPr lang="zh-CN" altLang="en-US" sz="2800" b="1">
                <a:ea typeface="仿宋_GB2312" pitchFamily="49" charset="-122"/>
                <a:cs typeface="Times New Roman" panose="02020603050405020304" pitchFamily="18" charset="0"/>
              </a:rPr>
              <a:t>。在电子技术中，经常利用变压器的这一阻抗变换作用来实现阻抗匹配。</a:t>
            </a:r>
          </a:p>
        </p:txBody>
      </p:sp>
    </p:spTree>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灯片编号占位符 5"/>
          <p:cNvSpPr>
            <a:spLocks noGrp="1"/>
          </p:cNvSpPr>
          <p:nvPr>
            <p:ph type="sldNum" sz="quarter" idx="12"/>
          </p:nvPr>
        </p:nvSpPr>
        <p:spPr>
          <a:xfrm>
            <a:off x="6653213" y="6245225"/>
            <a:ext cx="21336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C1E9792-91DC-4DD1-B2B6-1A0D5269DAAC}" type="slidenum">
              <a:rPr lang="en-US" altLang="zh-CN" sz="1400" smtClean="0"/>
              <a:pPr>
                <a:spcBef>
                  <a:spcPct val="0"/>
                </a:spcBef>
                <a:buFontTx/>
                <a:buNone/>
              </a:pPr>
              <a:t>35</a:t>
            </a:fld>
            <a:endParaRPr lang="en-US" altLang="zh-CN" sz="1400"/>
          </a:p>
        </p:txBody>
      </p:sp>
      <p:sp>
        <p:nvSpPr>
          <p:cNvPr id="39939" name="Rectangle 4"/>
          <p:cNvSpPr>
            <a:spLocks noChangeArrowheads="1"/>
          </p:cNvSpPr>
          <p:nvPr/>
        </p:nvSpPr>
        <p:spPr bwMode="auto">
          <a:xfrm>
            <a:off x="214313" y="357188"/>
            <a:ext cx="640873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800" b="1">
                <a:ea typeface="仿宋_GB2312" pitchFamily="49" charset="-122"/>
                <a:cs typeface="Times New Roman" panose="02020603050405020304" pitchFamily="18" charset="0"/>
              </a:rPr>
              <a:t>单相变压器负载运行时的基本方程式</a:t>
            </a:r>
            <a:r>
              <a:rPr kumimoji="1" lang="zh-CN" altLang="en-US" sz="2400">
                <a:ea typeface="仿宋_GB2312" pitchFamily="49" charset="-122"/>
                <a:cs typeface="Times New Roman" panose="02020603050405020304" pitchFamily="18" charset="0"/>
              </a:rPr>
              <a:t> </a:t>
            </a:r>
          </a:p>
        </p:txBody>
      </p:sp>
      <p:sp>
        <p:nvSpPr>
          <p:cNvPr id="39940" name="Rectangle 5"/>
          <p:cNvSpPr>
            <a:spLocks noChangeArrowheads="1"/>
          </p:cNvSpPr>
          <p:nvPr/>
        </p:nvSpPr>
        <p:spPr bwMode="auto">
          <a:xfrm>
            <a:off x="395288" y="1844675"/>
            <a:ext cx="496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1</a:t>
            </a:r>
            <a:r>
              <a:rPr kumimoji="1" lang="zh-CN" altLang="en-US" sz="2800" b="1">
                <a:latin typeface="仿宋_GB2312" pitchFamily="49" charset="-122"/>
                <a:ea typeface="仿宋_GB2312" pitchFamily="49" charset="-122"/>
              </a:rPr>
              <a:t>）磁动势平衡方程式</a:t>
            </a:r>
          </a:p>
        </p:txBody>
      </p:sp>
      <p:sp>
        <p:nvSpPr>
          <p:cNvPr id="39941" name="Rectangle 7"/>
          <p:cNvSpPr>
            <a:spLocks noChangeArrowheads="1"/>
          </p:cNvSpPr>
          <p:nvPr/>
        </p:nvSpPr>
        <p:spPr bwMode="auto">
          <a:xfrm>
            <a:off x="406400" y="33956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39942" name="Object 6"/>
          <p:cNvGraphicFramePr>
            <a:graphicFrameLocks noChangeAspect="1"/>
          </p:cNvGraphicFramePr>
          <p:nvPr/>
        </p:nvGraphicFramePr>
        <p:xfrm>
          <a:off x="2143125" y="928688"/>
          <a:ext cx="1944688" cy="773112"/>
        </p:xfrm>
        <a:graphic>
          <a:graphicData uri="http://schemas.openxmlformats.org/presentationml/2006/ole">
            <mc:AlternateContent xmlns:mc="http://schemas.openxmlformats.org/markup-compatibility/2006">
              <mc:Choice xmlns:v="urn:schemas-microsoft-com:vml" Requires="v">
                <p:oleObj spid="_x0000_s40579" name="公式" r:id="rId3" imgW="787058" imgH="317362" progId="Equation.3">
                  <p:embed/>
                </p:oleObj>
              </mc:Choice>
              <mc:Fallback>
                <p:oleObj name="公式" r:id="rId3" imgW="787058" imgH="317362"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3125" y="928688"/>
                        <a:ext cx="1944688" cy="7731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3" name="Rectangle 9"/>
          <p:cNvSpPr>
            <a:spLocks noChangeArrowheads="1"/>
          </p:cNvSpPr>
          <p:nvPr/>
        </p:nvSpPr>
        <p:spPr bwMode="auto">
          <a:xfrm>
            <a:off x="406400" y="323373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39944" name="Object 8"/>
          <p:cNvGraphicFramePr>
            <a:graphicFrameLocks noChangeAspect="1"/>
          </p:cNvGraphicFramePr>
          <p:nvPr/>
        </p:nvGraphicFramePr>
        <p:xfrm>
          <a:off x="4932363" y="1628775"/>
          <a:ext cx="3600450" cy="1439863"/>
        </p:xfrm>
        <a:graphic>
          <a:graphicData uri="http://schemas.openxmlformats.org/presentationml/2006/ole">
            <mc:AlternateContent xmlns:mc="http://schemas.openxmlformats.org/markup-compatibility/2006">
              <mc:Choice xmlns:v="urn:schemas-microsoft-com:vml" Requires="v">
                <p:oleObj spid="_x0000_s40580" name="公式" r:id="rId5" imgW="2057400" imgH="635000" progId="Equation.3">
                  <p:embed/>
                </p:oleObj>
              </mc:Choice>
              <mc:Fallback>
                <p:oleObj name="公式" r:id="rId5" imgW="2057400" imgH="635000" progId="Equation.3">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32363" y="1628775"/>
                        <a:ext cx="3600450" cy="14398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5" name="Rectangle 10"/>
          <p:cNvSpPr>
            <a:spLocks noChangeArrowheads="1"/>
          </p:cNvSpPr>
          <p:nvPr/>
        </p:nvSpPr>
        <p:spPr bwMode="auto">
          <a:xfrm>
            <a:off x="406400" y="3265488"/>
            <a:ext cx="49688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2</a:t>
            </a:r>
            <a:r>
              <a:rPr kumimoji="1" lang="zh-CN" altLang="en-US" sz="2800" b="1">
                <a:latin typeface="仿宋_GB2312" pitchFamily="49" charset="-122"/>
                <a:ea typeface="仿宋_GB2312" pitchFamily="49" charset="-122"/>
              </a:rPr>
              <a:t>）电动势平衡方程式</a:t>
            </a:r>
          </a:p>
        </p:txBody>
      </p:sp>
      <p:sp>
        <p:nvSpPr>
          <p:cNvPr id="39946" name="Rectangle 12"/>
          <p:cNvSpPr>
            <a:spLocks noChangeArrowheads="1"/>
          </p:cNvSpPr>
          <p:nvPr/>
        </p:nvSpPr>
        <p:spPr bwMode="auto">
          <a:xfrm>
            <a:off x="406400" y="33956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39947" name="Object 11"/>
          <p:cNvGraphicFramePr>
            <a:graphicFrameLocks noChangeAspect="1"/>
          </p:cNvGraphicFramePr>
          <p:nvPr/>
        </p:nvGraphicFramePr>
        <p:xfrm>
          <a:off x="657225" y="3984625"/>
          <a:ext cx="7056438" cy="868363"/>
        </p:xfrm>
        <a:graphic>
          <a:graphicData uri="http://schemas.openxmlformats.org/presentationml/2006/ole">
            <mc:AlternateContent xmlns:mc="http://schemas.openxmlformats.org/markup-compatibility/2006">
              <mc:Choice xmlns:v="urn:schemas-microsoft-com:vml" Requires="v">
                <p:oleObj spid="_x0000_s40581" name="公式" r:id="rId7" imgW="2551593" imgH="317362" progId="Equation.3">
                  <p:embed/>
                </p:oleObj>
              </mc:Choice>
              <mc:Fallback>
                <p:oleObj name="公式" r:id="rId7" imgW="2551593" imgH="317362" progId="Equation.3">
                  <p:embed/>
                  <p:pic>
                    <p:nvPicPr>
                      <p:cNvPr id="0" name="Object 1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225" y="3984625"/>
                        <a:ext cx="7056438" cy="8683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48" name="Rectangle 14"/>
          <p:cNvSpPr>
            <a:spLocks noChangeArrowheads="1"/>
          </p:cNvSpPr>
          <p:nvPr/>
        </p:nvSpPr>
        <p:spPr bwMode="auto">
          <a:xfrm>
            <a:off x="406400" y="33956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39949" name="Object 13"/>
          <p:cNvGraphicFramePr>
            <a:graphicFrameLocks noChangeAspect="1"/>
          </p:cNvGraphicFramePr>
          <p:nvPr/>
        </p:nvGraphicFramePr>
        <p:xfrm>
          <a:off x="657225" y="4921250"/>
          <a:ext cx="7058025" cy="865188"/>
        </p:xfrm>
        <a:graphic>
          <a:graphicData uri="http://schemas.openxmlformats.org/presentationml/2006/ole">
            <mc:AlternateContent xmlns:mc="http://schemas.openxmlformats.org/markup-compatibility/2006">
              <mc:Choice xmlns:v="urn:schemas-microsoft-com:vml" Requires="v">
                <p:oleObj spid="_x0000_s40582" name="公式" r:id="rId9" imgW="2488120" imgH="317362" progId="Equation.3">
                  <p:embed/>
                </p:oleObj>
              </mc:Choice>
              <mc:Fallback>
                <p:oleObj name="公式" r:id="rId9" imgW="2488120" imgH="317362" progId="Equation.3">
                  <p:embed/>
                  <p:pic>
                    <p:nvPicPr>
                      <p:cNvPr id="0" name="Object 13"/>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7225" y="4921250"/>
                        <a:ext cx="7058025" cy="86518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950" name="Rectangle 17"/>
          <p:cNvSpPr>
            <a:spLocks noChangeArrowheads="1"/>
          </p:cNvSpPr>
          <p:nvPr/>
        </p:nvSpPr>
        <p:spPr bwMode="auto">
          <a:xfrm>
            <a:off x="406400" y="3400425"/>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pSp>
        <p:nvGrpSpPr>
          <p:cNvPr id="39951" name="Group 18"/>
          <p:cNvGrpSpPr>
            <a:grpSpLocks/>
          </p:cNvGrpSpPr>
          <p:nvPr/>
        </p:nvGrpSpPr>
        <p:grpSpPr bwMode="auto">
          <a:xfrm>
            <a:off x="714375" y="5786438"/>
            <a:ext cx="3313113" cy="788987"/>
            <a:chOff x="294" y="3702"/>
            <a:chExt cx="2087" cy="497"/>
          </a:xfrm>
        </p:grpSpPr>
        <p:sp>
          <p:nvSpPr>
            <p:cNvPr id="39952" name="Rectangle 15"/>
            <p:cNvSpPr>
              <a:spLocks noChangeArrowheads="1"/>
            </p:cNvSpPr>
            <p:nvPr/>
          </p:nvSpPr>
          <p:spPr bwMode="auto">
            <a:xfrm>
              <a:off x="294" y="3738"/>
              <a:ext cx="363"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a:ea typeface="仿宋_GB2312" pitchFamily="49" charset="-122"/>
                  <a:cs typeface="Times New Roman" panose="02020603050405020304" pitchFamily="18" charset="0"/>
                </a:rPr>
                <a:t>或                      </a:t>
              </a:r>
            </a:p>
          </p:txBody>
        </p:sp>
        <p:graphicFrame>
          <p:nvGraphicFramePr>
            <p:cNvPr id="39953" name="Object 16"/>
            <p:cNvGraphicFramePr>
              <a:graphicFrameLocks noChangeAspect="1"/>
            </p:cNvGraphicFramePr>
            <p:nvPr/>
          </p:nvGraphicFramePr>
          <p:xfrm>
            <a:off x="1247" y="3702"/>
            <a:ext cx="1134" cy="497"/>
          </p:xfrm>
          <a:graphic>
            <a:graphicData uri="http://schemas.openxmlformats.org/presentationml/2006/ole">
              <mc:AlternateContent xmlns:mc="http://schemas.openxmlformats.org/markup-compatibility/2006">
                <mc:Choice xmlns:v="urn:schemas-microsoft-com:vml" Requires="v">
                  <p:oleObj spid="_x0000_s40583" name="公式" r:id="rId11" imgW="698197" imgH="304668" progId="Equation.3">
                    <p:embed/>
                  </p:oleObj>
                </mc:Choice>
                <mc:Fallback>
                  <p:oleObj name="公式" r:id="rId11" imgW="698197" imgH="304668" progId="Equation.3">
                    <p:embed/>
                    <p:pic>
                      <p:nvPicPr>
                        <p:cNvPr id="0" name="Object 1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247" y="3702"/>
                          <a:ext cx="1134" cy="497"/>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Tree>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E2AF66E-9938-4432-B58F-2381D8205007}" type="slidenum">
              <a:rPr lang="en-US" altLang="zh-CN" sz="1400" smtClean="0"/>
              <a:pPr>
                <a:spcBef>
                  <a:spcPct val="0"/>
                </a:spcBef>
                <a:buFontTx/>
                <a:buNone/>
              </a:pPr>
              <a:t>36</a:t>
            </a:fld>
            <a:endParaRPr lang="en-US" altLang="zh-CN" sz="1400"/>
          </a:p>
        </p:txBody>
      </p:sp>
      <p:pic>
        <p:nvPicPr>
          <p:cNvPr id="40963" name="图片 4" descr="例1-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25" y="785813"/>
            <a:ext cx="8404225"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EF0A0E9-4DC6-4F9B-847C-734C718BEC6C}" type="slidenum">
              <a:rPr lang="en-US" altLang="zh-CN" sz="1400" smtClean="0"/>
              <a:pPr>
                <a:spcBef>
                  <a:spcPct val="0"/>
                </a:spcBef>
                <a:buFontTx/>
                <a:buNone/>
              </a:pPr>
              <a:t>37</a:t>
            </a:fld>
            <a:endParaRPr lang="en-US" altLang="zh-CN" sz="1400"/>
          </a:p>
        </p:txBody>
      </p:sp>
      <p:sp>
        <p:nvSpPr>
          <p:cNvPr id="41987" name="Rectangle 7"/>
          <p:cNvSpPr>
            <a:spLocks noChangeArrowheads="1"/>
          </p:cNvSpPr>
          <p:nvPr/>
        </p:nvSpPr>
        <p:spPr bwMode="auto">
          <a:xfrm>
            <a:off x="684213" y="44450"/>
            <a:ext cx="66960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b="1">
                <a:latin typeface="仿宋_GB2312" pitchFamily="49" charset="-122"/>
                <a:ea typeface="仿宋_GB2312" pitchFamily="49" charset="-122"/>
              </a:rPr>
              <a:t>1.3 </a:t>
            </a:r>
            <a:r>
              <a:rPr kumimoji="1" lang="zh-CN" altLang="en-US" b="1">
                <a:latin typeface="仿宋_GB2312" pitchFamily="49" charset="-122"/>
                <a:ea typeface="仿宋_GB2312" pitchFamily="49" charset="-122"/>
              </a:rPr>
              <a:t>变压器的运行特性</a:t>
            </a:r>
          </a:p>
        </p:txBody>
      </p:sp>
      <p:sp>
        <p:nvSpPr>
          <p:cNvPr id="41988" name="Rectangle 18"/>
          <p:cNvSpPr>
            <a:spLocks noChangeArrowheads="1"/>
          </p:cNvSpPr>
          <p:nvPr/>
        </p:nvSpPr>
        <p:spPr bwMode="auto">
          <a:xfrm>
            <a:off x="179388" y="692150"/>
            <a:ext cx="576103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1 </a:t>
            </a:r>
            <a:r>
              <a:rPr lang="zh-CN" altLang="en-US" sz="2800" b="1">
                <a:latin typeface="仿宋_GB2312" pitchFamily="49" charset="-122"/>
                <a:ea typeface="仿宋_GB2312" pitchFamily="49" charset="-122"/>
              </a:rPr>
              <a:t>变压器的外特性及电压变化率</a:t>
            </a:r>
          </a:p>
        </p:txBody>
      </p:sp>
      <p:sp>
        <p:nvSpPr>
          <p:cNvPr id="41989" name="Rectangle 21"/>
          <p:cNvSpPr>
            <a:spLocks noChangeArrowheads="1"/>
          </p:cNvSpPr>
          <p:nvPr/>
        </p:nvSpPr>
        <p:spPr bwMode="auto">
          <a:xfrm>
            <a:off x="0" y="32051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41990" name="Rectangle 24"/>
          <p:cNvSpPr>
            <a:spLocks noChangeArrowheads="1"/>
          </p:cNvSpPr>
          <p:nvPr/>
        </p:nvSpPr>
        <p:spPr bwMode="auto">
          <a:xfrm>
            <a:off x="428625" y="1200150"/>
            <a:ext cx="8577263" cy="261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1200"/>
              </a:spcBef>
              <a:buFontTx/>
              <a:buNone/>
            </a:pPr>
            <a:r>
              <a:rPr lang="zh-CN" altLang="en-US" sz="2400" b="1" dirty="0">
                <a:ea typeface="仿宋_GB2312" pitchFamily="49" charset="-122"/>
                <a:cs typeface="Times New Roman" panose="02020603050405020304" pitchFamily="18" charset="0"/>
              </a:rPr>
              <a:t>变压器空载运行时，若一次绕组电压</a:t>
            </a:r>
            <a:r>
              <a:rPr lang="en-US" altLang="zh-CN" sz="2400" b="1" dirty="0" err="1">
                <a:ea typeface="仿宋_GB2312" pitchFamily="49" charset="-122"/>
                <a:cs typeface="Times New Roman" panose="02020603050405020304" pitchFamily="18" charset="0"/>
              </a:rPr>
              <a:t>U</a:t>
            </a:r>
            <a:r>
              <a:rPr lang="en-US" altLang="zh-CN" sz="2400" b="1" baseline="-25000" dirty="0" err="1">
                <a:ea typeface="仿宋_GB2312" pitchFamily="49" charset="-122"/>
                <a:cs typeface="Times New Roman" panose="02020603050405020304" pitchFamily="18" charset="0"/>
              </a:rPr>
              <a:t>1</a:t>
            </a:r>
            <a:r>
              <a:rPr lang="zh-CN" altLang="en-US" sz="2400" b="1" dirty="0">
                <a:ea typeface="仿宋_GB2312" pitchFamily="49" charset="-122"/>
                <a:cs typeface="Times New Roman" panose="02020603050405020304" pitchFamily="18" charset="0"/>
              </a:rPr>
              <a:t>不变，则二次绕组电压</a:t>
            </a:r>
            <a:r>
              <a:rPr lang="en-US" altLang="zh-CN" sz="2400" b="1" dirty="0" err="1">
                <a:ea typeface="仿宋_GB2312" pitchFamily="49" charset="-122"/>
                <a:cs typeface="Times New Roman" panose="02020603050405020304" pitchFamily="18" charset="0"/>
              </a:rPr>
              <a:t>U</a:t>
            </a:r>
            <a:r>
              <a:rPr lang="en-US" altLang="zh-CN" sz="2400" b="1" baseline="-25000" dirty="0" err="1">
                <a:ea typeface="仿宋_GB2312" pitchFamily="49" charset="-122"/>
                <a:cs typeface="Times New Roman" panose="02020603050405020304" pitchFamily="18" charset="0"/>
              </a:rPr>
              <a:t>2</a:t>
            </a:r>
            <a:r>
              <a:rPr lang="zh-CN" altLang="en-US" sz="2400" b="1" dirty="0">
                <a:ea typeface="仿宋_GB2312" pitchFamily="49" charset="-122"/>
                <a:cs typeface="Times New Roman" panose="02020603050405020304" pitchFamily="18" charset="0"/>
              </a:rPr>
              <a:t>也是不变的。</a:t>
            </a:r>
            <a:endParaRPr lang="en-US" altLang="zh-CN" sz="2400" b="1" dirty="0">
              <a:ea typeface="仿宋_GB2312" pitchFamily="49" charset="-122"/>
              <a:cs typeface="Times New Roman" panose="02020603050405020304" pitchFamily="18" charset="0"/>
            </a:endParaRPr>
          </a:p>
          <a:p>
            <a:pPr eaLnBrk="1" hangingPunct="1">
              <a:spcBef>
                <a:spcPts val="1200"/>
              </a:spcBef>
              <a:buFontTx/>
              <a:buNone/>
            </a:pPr>
            <a:r>
              <a:rPr lang="zh-CN" altLang="en-US" sz="2400" b="1" dirty="0">
                <a:ea typeface="仿宋_GB2312" pitchFamily="49" charset="-122"/>
                <a:cs typeface="Times New Roman" panose="02020603050405020304" pitchFamily="18" charset="0"/>
              </a:rPr>
              <a:t>变压器加上负载之后，随着负载电流</a:t>
            </a:r>
            <a:r>
              <a:rPr lang="en-US" altLang="zh-CN" sz="2400" b="1" dirty="0" err="1">
                <a:ea typeface="仿宋_GB2312" pitchFamily="49" charset="-122"/>
                <a:cs typeface="Times New Roman" panose="02020603050405020304" pitchFamily="18" charset="0"/>
              </a:rPr>
              <a:t>I</a:t>
            </a:r>
            <a:r>
              <a:rPr lang="en-US" altLang="zh-CN" sz="2400" b="1" baseline="-25000" dirty="0" err="1">
                <a:ea typeface="仿宋_GB2312" pitchFamily="49" charset="-122"/>
                <a:cs typeface="Times New Roman" panose="02020603050405020304" pitchFamily="18" charset="0"/>
              </a:rPr>
              <a:t>2</a:t>
            </a:r>
            <a:r>
              <a:rPr lang="zh-CN" altLang="en-US" sz="2400" b="1" dirty="0">
                <a:ea typeface="仿宋_GB2312" pitchFamily="49" charset="-122"/>
                <a:cs typeface="Times New Roman" panose="02020603050405020304" pitchFamily="18" charset="0"/>
              </a:rPr>
              <a:t>的变化，使二次绕组输出的电压</a:t>
            </a:r>
            <a:r>
              <a:rPr lang="en-US" altLang="zh-CN" sz="2400" b="1" dirty="0" err="1">
                <a:ea typeface="仿宋_GB2312" pitchFamily="49" charset="-122"/>
                <a:cs typeface="Times New Roman" panose="02020603050405020304" pitchFamily="18" charset="0"/>
              </a:rPr>
              <a:t>U</a:t>
            </a:r>
            <a:r>
              <a:rPr lang="en-US" altLang="zh-CN" sz="2400" b="1" baseline="-25000" dirty="0" err="1">
                <a:ea typeface="仿宋_GB2312" pitchFamily="49" charset="-122"/>
                <a:cs typeface="Times New Roman" panose="02020603050405020304" pitchFamily="18" charset="0"/>
              </a:rPr>
              <a:t>2</a:t>
            </a:r>
            <a:r>
              <a:rPr lang="zh-CN" altLang="en-US" sz="2400" b="1" dirty="0">
                <a:ea typeface="仿宋_GB2312" pitchFamily="49" charset="-122"/>
                <a:cs typeface="Times New Roman" panose="02020603050405020304" pitchFamily="18" charset="0"/>
              </a:rPr>
              <a:t>随之发生变化。</a:t>
            </a:r>
            <a:endParaRPr lang="en-US" altLang="zh-CN" sz="2400" b="1" dirty="0">
              <a:ea typeface="仿宋_GB2312" pitchFamily="49" charset="-122"/>
              <a:cs typeface="Times New Roman" panose="02020603050405020304" pitchFamily="18" charset="0"/>
            </a:endParaRPr>
          </a:p>
          <a:p>
            <a:pPr eaLnBrk="1" hangingPunct="1">
              <a:spcBef>
                <a:spcPts val="1200"/>
              </a:spcBef>
              <a:buFontTx/>
              <a:buNone/>
            </a:pPr>
            <a:r>
              <a:rPr lang="zh-CN" altLang="en-US" sz="2400" b="1" dirty="0">
                <a:solidFill>
                  <a:srgbClr val="FF0000"/>
                </a:solidFill>
                <a:ea typeface="仿宋_GB2312" pitchFamily="49" charset="-122"/>
                <a:cs typeface="Times New Roman" panose="02020603050405020304" pitchFamily="18" charset="0"/>
              </a:rPr>
              <a:t>变压器的外特性是用来描述输出电压</a:t>
            </a:r>
            <a:r>
              <a:rPr lang="en-US" altLang="zh-CN" sz="2400" b="1" dirty="0" err="1">
                <a:solidFill>
                  <a:srgbClr val="FF0000"/>
                </a:solidFill>
                <a:ea typeface="仿宋_GB2312" pitchFamily="49" charset="-122"/>
                <a:cs typeface="Times New Roman" panose="02020603050405020304" pitchFamily="18" charset="0"/>
              </a:rPr>
              <a:t>U</a:t>
            </a:r>
            <a:r>
              <a:rPr lang="en-US" altLang="zh-CN" sz="2400" b="1" baseline="-25000" dirty="0" err="1">
                <a:solidFill>
                  <a:srgbClr val="FF0000"/>
                </a:solidFill>
                <a:ea typeface="仿宋_GB2312" pitchFamily="49" charset="-122"/>
                <a:cs typeface="Times New Roman" panose="02020603050405020304" pitchFamily="18" charset="0"/>
              </a:rPr>
              <a:t>2</a:t>
            </a:r>
            <a:r>
              <a:rPr lang="zh-CN" altLang="en-US" sz="2400" b="1" dirty="0">
                <a:solidFill>
                  <a:srgbClr val="FF0000"/>
                </a:solidFill>
                <a:ea typeface="仿宋_GB2312" pitchFamily="49" charset="-122"/>
                <a:cs typeface="Times New Roman" panose="02020603050405020304" pitchFamily="18" charset="0"/>
              </a:rPr>
              <a:t>随负载电流</a:t>
            </a:r>
            <a:r>
              <a:rPr lang="en-US" altLang="zh-CN" sz="2400" b="1" dirty="0" err="1">
                <a:solidFill>
                  <a:srgbClr val="FF0000"/>
                </a:solidFill>
                <a:ea typeface="仿宋_GB2312" pitchFamily="49" charset="-122"/>
                <a:cs typeface="Times New Roman" panose="02020603050405020304" pitchFamily="18" charset="0"/>
              </a:rPr>
              <a:t>I</a:t>
            </a:r>
            <a:r>
              <a:rPr lang="en-US" altLang="zh-CN" sz="2400" b="1" baseline="-25000" dirty="0" err="1">
                <a:solidFill>
                  <a:srgbClr val="FF0000"/>
                </a:solidFill>
                <a:ea typeface="仿宋_GB2312" pitchFamily="49" charset="-122"/>
                <a:cs typeface="Times New Roman" panose="02020603050405020304" pitchFamily="18" charset="0"/>
              </a:rPr>
              <a:t>2</a:t>
            </a:r>
            <a:r>
              <a:rPr lang="zh-CN" altLang="en-US" sz="2400" b="1" dirty="0">
                <a:solidFill>
                  <a:srgbClr val="FF0000"/>
                </a:solidFill>
                <a:ea typeface="仿宋_GB2312" pitchFamily="49" charset="-122"/>
                <a:cs typeface="Times New Roman" panose="02020603050405020304" pitchFamily="18" charset="0"/>
              </a:rPr>
              <a:t>的变化而变化的情况</a:t>
            </a:r>
            <a:r>
              <a:rPr lang="zh-CN" altLang="en-US" sz="2400" b="1" dirty="0">
                <a:ea typeface="仿宋_GB2312" pitchFamily="49" charset="-122"/>
                <a:cs typeface="Times New Roman" panose="02020603050405020304" pitchFamily="18" charset="0"/>
              </a:rPr>
              <a:t>。</a:t>
            </a:r>
          </a:p>
        </p:txBody>
      </p:sp>
      <p:pic>
        <p:nvPicPr>
          <p:cNvPr id="41991" name="Picture 25" descr="423"/>
          <p:cNvPicPr>
            <a:picLocks noChangeAspect="1" noChangeArrowheads="1"/>
          </p:cNvPicPr>
          <p:nvPr/>
        </p:nvPicPr>
        <p:blipFill>
          <a:blip r:embed="rId2">
            <a:extLst>
              <a:ext uri="{28A0092B-C50C-407E-A947-70E740481C1C}">
                <a14:useLocalDpi xmlns:a14="http://schemas.microsoft.com/office/drawing/2010/main" val="0"/>
              </a:ext>
            </a:extLst>
          </a:blip>
          <a:srcRect t="12640" b="3394"/>
          <a:stretch>
            <a:fillRect/>
          </a:stretch>
        </p:blipFill>
        <p:spPr bwMode="auto">
          <a:xfrm>
            <a:off x="2643188" y="3571875"/>
            <a:ext cx="4321175" cy="2376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2" name="Rectangle 26"/>
          <p:cNvSpPr>
            <a:spLocks noChangeArrowheads="1"/>
          </p:cNvSpPr>
          <p:nvPr/>
        </p:nvSpPr>
        <p:spPr bwMode="auto">
          <a:xfrm>
            <a:off x="250825" y="6005513"/>
            <a:ext cx="89709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400" b="1">
                <a:ea typeface="仿宋_GB2312" pitchFamily="49" charset="-122"/>
                <a:cs typeface="Times New Roman" panose="02020603050405020304" pitchFamily="18" charset="0"/>
              </a:rPr>
              <a:t>        </a:t>
            </a:r>
            <a:r>
              <a:rPr lang="zh-CN" altLang="en-US" sz="2400" b="1">
                <a:ea typeface="仿宋_GB2312" pitchFamily="49" charset="-122"/>
                <a:cs typeface="Times New Roman" panose="02020603050405020304" pitchFamily="18" charset="0"/>
              </a:rPr>
              <a:t>负载的功率因数对变压器外特性的影响是很大的</a:t>
            </a:r>
          </a:p>
        </p:txBody>
      </p:sp>
    </p:spTree>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EA8807A-C0CF-484F-9592-D0627B2F4889}" type="slidenum">
              <a:rPr lang="en-US" altLang="zh-CN" sz="1400" smtClean="0"/>
              <a:pPr>
                <a:spcBef>
                  <a:spcPct val="0"/>
                </a:spcBef>
                <a:buFontTx/>
                <a:buNone/>
              </a:pPr>
              <a:t>38</a:t>
            </a:fld>
            <a:endParaRPr lang="en-US" altLang="zh-CN" sz="1400"/>
          </a:p>
        </p:txBody>
      </p:sp>
      <p:sp>
        <p:nvSpPr>
          <p:cNvPr id="43011" name="Rectangle 4"/>
          <p:cNvSpPr>
            <a:spLocks noChangeArrowheads="1"/>
          </p:cNvSpPr>
          <p:nvPr/>
        </p:nvSpPr>
        <p:spPr bwMode="auto">
          <a:xfrm>
            <a:off x="357188" y="184150"/>
            <a:ext cx="8501062"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一般情况下，变压器的负载大多数是感性负载，因而当负载增加时，输出电压</a:t>
            </a:r>
            <a:r>
              <a:rPr lang="en-US" altLang="zh-CN" sz="2800" b="1">
                <a:ea typeface="仿宋_GB2312" pitchFamily="49" charset="-122"/>
                <a:cs typeface="Times New Roman" panose="02020603050405020304" pitchFamily="18" charset="0"/>
              </a:rPr>
              <a:t>U</a:t>
            </a:r>
            <a:r>
              <a:rPr lang="en-US" altLang="zh-CN" sz="1800" b="1">
                <a:ea typeface="仿宋_GB2312" pitchFamily="49" charset="-122"/>
                <a:cs typeface="Times New Roman" panose="02020603050405020304" pitchFamily="18" charset="0"/>
              </a:rPr>
              <a:t>2</a:t>
            </a:r>
            <a:r>
              <a:rPr lang="zh-CN" altLang="en-US" sz="2800" b="1">
                <a:ea typeface="仿宋_GB2312" pitchFamily="49" charset="-122"/>
                <a:cs typeface="Times New Roman" panose="02020603050405020304" pitchFamily="18" charset="0"/>
              </a:rPr>
              <a:t>总是下降的，其下降的程度常用</a:t>
            </a:r>
            <a:r>
              <a:rPr lang="zh-CN" altLang="en-US" sz="2800" b="1">
                <a:solidFill>
                  <a:srgbClr val="FF0000"/>
                </a:solidFill>
                <a:ea typeface="仿宋_GB2312" pitchFamily="49" charset="-122"/>
                <a:cs typeface="Times New Roman" panose="02020603050405020304" pitchFamily="18" charset="0"/>
              </a:rPr>
              <a:t>电压变化率</a:t>
            </a:r>
            <a:r>
              <a:rPr lang="zh-CN" altLang="en-US" sz="2800" b="1">
                <a:ea typeface="仿宋_GB2312" pitchFamily="49" charset="-122"/>
                <a:cs typeface="Times New Roman" panose="02020603050405020304" pitchFamily="18" charset="0"/>
              </a:rPr>
              <a:t>来描述</a:t>
            </a:r>
            <a:r>
              <a:rPr lang="en-US" altLang="zh-CN" sz="2800" b="1">
                <a:ea typeface="仿宋_GB2312" pitchFamily="49" charset="-122"/>
                <a:cs typeface="Times New Roman" panose="02020603050405020304" pitchFamily="18" charset="0"/>
              </a:rPr>
              <a:t>:</a:t>
            </a:r>
            <a:r>
              <a:rPr lang="zh-CN" altLang="en-US" sz="2800" b="1">
                <a:ea typeface="仿宋_GB2312" pitchFamily="49" charset="-122"/>
                <a:cs typeface="Times New Roman" panose="02020603050405020304" pitchFamily="18" charset="0"/>
              </a:rPr>
              <a:t> </a:t>
            </a:r>
          </a:p>
        </p:txBody>
      </p:sp>
      <p:graphicFrame>
        <p:nvGraphicFramePr>
          <p:cNvPr id="43012" name="Object 6"/>
          <p:cNvGraphicFramePr>
            <a:graphicFrameLocks noChangeAspect="1"/>
          </p:cNvGraphicFramePr>
          <p:nvPr/>
        </p:nvGraphicFramePr>
        <p:xfrm>
          <a:off x="2214563" y="1714500"/>
          <a:ext cx="3744912" cy="1023938"/>
        </p:xfrm>
        <a:graphic>
          <a:graphicData uri="http://schemas.openxmlformats.org/presentationml/2006/ole">
            <mc:AlternateContent xmlns:mc="http://schemas.openxmlformats.org/markup-compatibility/2006">
              <mc:Choice xmlns:v="urn:schemas-microsoft-com:vml" Requires="v">
                <p:oleObj spid="_x0000_s43140" name="公式" r:id="rId3" imgW="1638300" imgH="444500" progId="Equation.3">
                  <p:embed/>
                </p:oleObj>
              </mc:Choice>
              <mc:Fallback>
                <p:oleObj name="公式" r:id="rId3" imgW="1638300" imgH="444500" progId="Equation.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14563" y="1714500"/>
                        <a:ext cx="3744912" cy="1023938"/>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3013" name="Rectangle 8"/>
          <p:cNvSpPr>
            <a:spLocks noChangeArrowheads="1"/>
          </p:cNvSpPr>
          <p:nvPr/>
        </p:nvSpPr>
        <p:spPr bwMode="auto">
          <a:xfrm>
            <a:off x="428625" y="2857500"/>
            <a:ext cx="81438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U</a:t>
            </a:r>
            <a:r>
              <a:rPr lang="en-US" altLang="zh-CN" sz="1800" b="1">
                <a:ea typeface="仿宋_GB2312" pitchFamily="49" charset="-122"/>
                <a:cs typeface="Times New Roman" panose="02020603050405020304" pitchFamily="18" charset="0"/>
              </a:rPr>
              <a:t>2N</a:t>
            </a:r>
            <a:r>
              <a:rPr lang="zh-CN" altLang="en-US" sz="2800" b="1">
                <a:ea typeface="仿宋_GB2312" pitchFamily="49" charset="-122"/>
                <a:cs typeface="Times New Roman" panose="02020603050405020304" pitchFamily="18" charset="0"/>
              </a:rPr>
              <a:t>为变压器空载时二次绕组的电压（称为额定电压）；</a:t>
            </a:r>
            <a:r>
              <a:rPr lang="en-US" altLang="zh-CN" sz="2800" b="1">
                <a:ea typeface="仿宋_GB2312" pitchFamily="49" charset="-122"/>
                <a:cs typeface="Times New Roman" panose="02020603050405020304" pitchFamily="18" charset="0"/>
              </a:rPr>
              <a:t>U</a:t>
            </a:r>
            <a:r>
              <a:rPr lang="en-US" altLang="zh-CN" sz="1800" b="1">
                <a:ea typeface="仿宋_GB2312" pitchFamily="49" charset="-122"/>
                <a:cs typeface="Times New Roman" panose="02020603050405020304" pitchFamily="18" charset="0"/>
              </a:rPr>
              <a:t>2</a:t>
            </a:r>
            <a:r>
              <a:rPr lang="zh-CN" altLang="en-US" sz="2800" b="1">
                <a:ea typeface="仿宋_GB2312" pitchFamily="49" charset="-122"/>
                <a:cs typeface="Times New Roman" panose="02020603050405020304" pitchFamily="18" charset="0"/>
              </a:rPr>
              <a:t>为二次绕组输出额定电流时的电压。  </a:t>
            </a:r>
          </a:p>
        </p:txBody>
      </p:sp>
      <p:sp>
        <p:nvSpPr>
          <p:cNvPr id="43014" name="Rectangle 9"/>
          <p:cNvSpPr>
            <a:spLocks noChangeArrowheads="1"/>
          </p:cNvSpPr>
          <p:nvPr/>
        </p:nvSpPr>
        <p:spPr bwMode="auto">
          <a:xfrm>
            <a:off x="571500" y="4071938"/>
            <a:ext cx="8143875" cy="2554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1200"/>
              </a:spcBef>
              <a:buFontTx/>
              <a:buNone/>
            </a:pPr>
            <a:r>
              <a:rPr lang="zh-CN" altLang="en-US" sz="2800" b="1">
                <a:ea typeface="仿宋_GB2312" pitchFamily="49" charset="-122"/>
                <a:cs typeface="Times New Roman" panose="02020603050405020304" pitchFamily="18" charset="0"/>
              </a:rPr>
              <a:t>电压变化率反映了供电电压的稳定性，是变压器的一个</a:t>
            </a:r>
            <a:r>
              <a:rPr lang="zh-CN" altLang="en-US" sz="2800" b="1">
                <a:solidFill>
                  <a:srgbClr val="FF0000"/>
                </a:solidFill>
                <a:ea typeface="仿宋_GB2312" pitchFamily="49" charset="-122"/>
                <a:cs typeface="Times New Roman" panose="02020603050405020304" pitchFamily="18" charset="0"/>
              </a:rPr>
              <a:t>重要性能指标</a:t>
            </a:r>
            <a:r>
              <a:rPr lang="zh-CN" altLang="en-US" sz="2800" b="1">
                <a:ea typeface="仿宋_GB2312" pitchFamily="49" charset="-122"/>
                <a:cs typeface="Times New Roman" panose="02020603050405020304" pitchFamily="18" charset="0"/>
              </a:rPr>
              <a:t>。 </a:t>
            </a:r>
            <a:endParaRPr lang="en-US" altLang="zh-CN" sz="2800" b="1">
              <a:ea typeface="仿宋_GB2312" pitchFamily="49" charset="-122"/>
              <a:cs typeface="Times New Roman" panose="02020603050405020304" pitchFamily="18" charset="0"/>
            </a:endParaRPr>
          </a:p>
          <a:p>
            <a:pPr eaLnBrk="1" hangingPunct="1">
              <a:spcBef>
                <a:spcPts val="1200"/>
              </a:spcBef>
              <a:buFontTx/>
              <a:buNone/>
            </a:pPr>
            <a:r>
              <a:rPr lang="zh-CN" altLang="en-US" sz="2800" b="1">
                <a:ea typeface="仿宋_GB2312" pitchFamily="49" charset="-122"/>
                <a:cs typeface="Times New Roman" panose="02020603050405020304" pitchFamily="18" charset="0"/>
              </a:rPr>
              <a:t>要求变压器的△</a:t>
            </a:r>
            <a:r>
              <a:rPr lang="en-US" altLang="zh-CN" sz="2800" b="1">
                <a:ea typeface="仿宋_GB2312" pitchFamily="49" charset="-122"/>
                <a:cs typeface="Times New Roman" panose="02020603050405020304" pitchFamily="18" charset="0"/>
              </a:rPr>
              <a:t>U </a:t>
            </a:r>
            <a:r>
              <a:rPr lang="zh-CN" altLang="en-US" sz="2800" b="1">
                <a:ea typeface="仿宋_GB2312" pitchFamily="49" charset="-122"/>
                <a:cs typeface="Times New Roman" panose="02020603050405020304" pitchFamily="18" charset="0"/>
              </a:rPr>
              <a:t>％越小越好。</a:t>
            </a:r>
            <a:endParaRPr lang="en-US" altLang="zh-CN" sz="2800" b="1">
              <a:ea typeface="仿宋_GB2312" pitchFamily="49" charset="-122"/>
              <a:cs typeface="Times New Roman" panose="02020603050405020304" pitchFamily="18" charset="0"/>
            </a:endParaRPr>
          </a:p>
          <a:p>
            <a:pPr eaLnBrk="1" hangingPunct="1">
              <a:spcBef>
                <a:spcPts val="1200"/>
              </a:spcBef>
              <a:buFontTx/>
              <a:buNone/>
            </a:pPr>
            <a:r>
              <a:rPr lang="zh-CN" altLang="en-US" sz="2800" b="1">
                <a:ea typeface="仿宋_GB2312" pitchFamily="49" charset="-122"/>
                <a:cs typeface="Times New Roman" panose="02020603050405020304" pitchFamily="18" charset="0"/>
              </a:rPr>
              <a:t>常用的电力变压器从空载到满载，电压变化率约为</a:t>
            </a:r>
            <a:r>
              <a:rPr lang="en-US" altLang="zh-CN" sz="2800" b="1">
                <a:ea typeface="仿宋_GB2312" pitchFamily="49" charset="-122"/>
                <a:cs typeface="Times New Roman" panose="02020603050405020304" pitchFamily="18" charset="0"/>
              </a:rPr>
              <a:t>3</a:t>
            </a:r>
            <a:r>
              <a:rPr lang="zh-CN" altLang="en-US" sz="2800" b="1">
                <a:ea typeface="仿宋_GB2312" pitchFamily="49" charset="-122"/>
                <a:cs typeface="Times New Roman" panose="02020603050405020304" pitchFamily="18" charset="0"/>
              </a:rPr>
              <a:t>％～</a:t>
            </a:r>
            <a:r>
              <a:rPr lang="en-US" altLang="zh-CN" sz="2800" b="1">
                <a:ea typeface="仿宋_GB2312" pitchFamily="49" charset="-122"/>
                <a:cs typeface="Times New Roman" panose="02020603050405020304" pitchFamily="18" charset="0"/>
              </a:rPr>
              <a:t>5</a:t>
            </a:r>
            <a:r>
              <a:rPr lang="zh-CN" altLang="en-US" sz="2800" b="1">
                <a:ea typeface="仿宋_GB2312" pitchFamily="49" charset="-122"/>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307153E-98A8-49ED-9FF1-A3D917377D73}" type="slidenum">
              <a:rPr lang="en-US" altLang="zh-CN" sz="1400" smtClean="0"/>
              <a:pPr>
                <a:spcBef>
                  <a:spcPct val="0"/>
                </a:spcBef>
                <a:buFontTx/>
                <a:buNone/>
              </a:pPr>
              <a:t>39</a:t>
            </a:fld>
            <a:endParaRPr lang="en-US" altLang="zh-CN" sz="1400"/>
          </a:p>
        </p:txBody>
      </p:sp>
      <p:pic>
        <p:nvPicPr>
          <p:cNvPr id="44035" name="图片 2" descr="例1-3.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57188" y="1214438"/>
            <a:ext cx="8534400" cy="328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DE226B04-197A-4226-85B9-5EDB55975B63}" type="slidenum">
              <a:rPr lang="en-US" altLang="zh-CN" sz="1400" smtClean="0"/>
              <a:pPr>
                <a:spcBef>
                  <a:spcPct val="0"/>
                </a:spcBef>
                <a:buFontTx/>
                <a:buNone/>
              </a:pPr>
              <a:t>4</a:t>
            </a:fld>
            <a:endParaRPr lang="en-US" altLang="zh-CN" sz="1400"/>
          </a:p>
        </p:txBody>
      </p:sp>
      <p:sp>
        <p:nvSpPr>
          <p:cNvPr id="8195" name="Rectangle 2"/>
          <p:cNvSpPr>
            <a:spLocks noChangeArrowheads="1"/>
          </p:cNvSpPr>
          <p:nvPr/>
        </p:nvSpPr>
        <p:spPr bwMode="auto">
          <a:xfrm>
            <a:off x="250825" y="260350"/>
            <a:ext cx="4465638" cy="308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b="1">
                <a:ea typeface="仿宋_GB2312" pitchFamily="49" charset="-122"/>
                <a:cs typeface="Times New Roman" panose="02020603050405020304" pitchFamily="18" charset="0"/>
              </a:rPr>
              <a:t>        1912</a:t>
            </a:r>
            <a:r>
              <a:rPr lang="zh-CN" altLang="en-US" sz="2800" b="1">
                <a:ea typeface="仿宋_GB2312" pitchFamily="49" charset="-122"/>
                <a:cs typeface="Times New Roman" panose="02020603050405020304" pitchFamily="18" charset="0"/>
              </a:rPr>
              <a:t>年，油浸变压器诞生了，它较好地解决了变压器高电压的绝缘问题和大容量的散热问题，迅速成为变压器领域的主流产品，直至今天都得到了广泛的应用。 </a:t>
            </a:r>
          </a:p>
        </p:txBody>
      </p:sp>
      <p:sp>
        <p:nvSpPr>
          <p:cNvPr id="8196" name="Rectangle 4"/>
          <p:cNvSpPr>
            <a:spLocks noChangeArrowheads="1"/>
          </p:cNvSpPr>
          <p:nvPr/>
        </p:nvSpPr>
        <p:spPr bwMode="auto">
          <a:xfrm>
            <a:off x="250825" y="3573463"/>
            <a:ext cx="4465638" cy="308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b="1">
                <a:ea typeface="仿宋_GB2312" pitchFamily="49" charset="-122"/>
                <a:cs typeface="Times New Roman" panose="02020603050405020304" pitchFamily="18" charset="0"/>
              </a:rPr>
              <a:t>       1965</a:t>
            </a:r>
            <a:r>
              <a:rPr lang="zh-CN" altLang="en-US" sz="2800" b="1">
                <a:ea typeface="仿宋_GB2312" pitchFamily="49" charset="-122"/>
                <a:cs typeface="Times New Roman" panose="02020603050405020304" pitchFamily="18" charset="0"/>
              </a:rPr>
              <a:t>年德国</a:t>
            </a:r>
            <a:r>
              <a:rPr lang="en-US" altLang="zh-CN" sz="2800" b="1">
                <a:ea typeface="仿宋_GB2312" pitchFamily="49" charset="-122"/>
                <a:cs typeface="Times New Roman" panose="02020603050405020304" pitchFamily="18" charset="0"/>
              </a:rPr>
              <a:t>T.U</a:t>
            </a:r>
            <a:r>
              <a:rPr lang="zh-CN" altLang="en-US" sz="2800" b="1">
                <a:ea typeface="仿宋_GB2312" pitchFamily="49" charset="-122"/>
                <a:cs typeface="Times New Roman" panose="02020603050405020304" pitchFamily="18" charset="0"/>
              </a:rPr>
              <a:t>公司生产了第一台环氧树脂绝缘干式变压器，具有绝缘强度高、不会燃烧爆炸、无需保养维修、环保等优点，在世界范围尤其是欧洲迅速得到了广泛的应用。 </a:t>
            </a:r>
          </a:p>
        </p:txBody>
      </p:sp>
      <p:pic>
        <p:nvPicPr>
          <p:cNvPr id="8197" name="Picture 6" descr="708945f2a1c0906f1e81fc92cb43ee1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620713"/>
            <a:ext cx="2303462" cy="1878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8" name="Picture 7" descr="2010641174818930"/>
          <p:cNvPicPr>
            <a:picLocks noChangeAspect="1" noChangeArrowheads="1"/>
          </p:cNvPicPr>
          <p:nvPr/>
        </p:nvPicPr>
        <p:blipFill>
          <a:blip r:embed="rId4">
            <a:extLst>
              <a:ext uri="{28A0092B-C50C-407E-A947-70E740481C1C}">
                <a14:useLocalDpi xmlns:a14="http://schemas.microsoft.com/office/drawing/2010/main" val="0"/>
              </a:ext>
            </a:extLst>
          </a:blip>
          <a:srcRect l="5801" r="12187" b="11516"/>
          <a:stretch>
            <a:fillRect/>
          </a:stretch>
        </p:blipFill>
        <p:spPr bwMode="auto">
          <a:xfrm>
            <a:off x="6156325" y="4076700"/>
            <a:ext cx="215900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4AE11D6-2010-4E4C-91A8-FA73DF312A09}" type="slidenum">
              <a:rPr lang="en-US" altLang="zh-CN" sz="1400" smtClean="0"/>
              <a:pPr>
                <a:spcBef>
                  <a:spcPct val="0"/>
                </a:spcBef>
                <a:buFontTx/>
                <a:buNone/>
              </a:pPr>
              <a:t>40</a:t>
            </a:fld>
            <a:endParaRPr lang="en-US" altLang="zh-CN" sz="1400"/>
          </a:p>
        </p:txBody>
      </p:sp>
      <p:sp>
        <p:nvSpPr>
          <p:cNvPr id="45059" name="Rectangle 4"/>
          <p:cNvSpPr>
            <a:spLocks noChangeArrowheads="1"/>
          </p:cNvSpPr>
          <p:nvPr/>
        </p:nvSpPr>
        <p:spPr bwMode="auto">
          <a:xfrm>
            <a:off x="539750" y="404813"/>
            <a:ext cx="3887788"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2 </a:t>
            </a:r>
            <a:r>
              <a:rPr lang="zh-CN" altLang="en-US" sz="2800" b="1">
                <a:latin typeface="仿宋_GB2312" pitchFamily="49" charset="-122"/>
                <a:ea typeface="仿宋_GB2312" pitchFamily="49" charset="-122"/>
              </a:rPr>
              <a:t>变压器的损耗与效率</a:t>
            </a:r>
          </a:p>
        </p:txBody>
      </p:sp>
      <p:sp>
        <p:nvSpPr>
          <p:cNvPr id="45060" name="Rectangle 6"/>
          <p:cNvSpPr>
            <a:spLocks noChangeArrowheads="1"/>
          </p:cNvSpPr>
          <p:nvPr/>
        </p:nvSpPr>
        <p:spPr bwMode="auto">
          <a:xfrm>
            <a:off x="538163" y="1411288"/>
            <a:ext cx="81772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变压器从电源输入的有功功率</a:t>
            </a:r>
            <a:r>
              <a:rPr lang="en-US" altLang="zh-CN" sz="2800" b="1">
                <a:ea typeface="仿宋_GB2312" pitchFamily="49" charset="-122"/>
                <a:cs typeface="Times New Roman" panose="02020603050405020304" pitchFamily="18" charset="0"/>
              </a:rPr>
              <a:t>P</a:t>
            </a:r>
            <a:r>
              <a:rPr lang="en-US" altLang="zh-CN" sz="1800" b="1">
                <a:ea typeface="仿宋_GB2312" pitchFamily="49" charset="-122"/>
                <a:cs typeface="Times New Roman" panose="02020603050405020304" pitchFamily="18" charset="0"/>
              </a:rPr>
              <a:t>1</a:t>
            </a:r>
            <a:r>
              <a:rPr lang="zh-CN" altLang="en-US" sz="2800" b="1">
                <a:ea typeface="仿宋_GB2312" pitchFamily="49" charset="-122"/>
                <a:cs typeface="Times New Roman" panose="02020603050405020304" pitchFamily="18" charset="0"/>
              </a:rPr>
              <a:t>和向负载输出的有功功率可</a:t>
            </a:r>
            <a:r>
              <a:rPr lang="en-US" altLang="zh-CN" sz="2800" b="1">
                <a:ea typeface="仿宋_GB2312" pitchFamily="49" charset="-122"/>
                <a:cs typeface="Times New Roman" panose="02020603050405020304" pitchFamily="18" charset="0"/>
              </a:rPr>
              <a:t>P</a:t>
            </a:r>
            <a:r>
              <a:rPr lang="en-US" altLang="zh-CN" sz="1800" b="1">
                <a:ea typeface="仿宋_GB2312" pitchFamily="49" charset="-122"/>
                <a:cs typeface="Times New Roman" panose="02020603050405020304" pitchFamily="18" charset="0"/>
              </a:rPr>
              <a:t>2</a:t>
            </a:r>
            <a:r>
              <a:rPr lang="zh-CN" altLang="en-US" sz="2800" b="1">
                <a:ea typeface="仿宋_GB2312" pitchFamily="49" charset="-122"/>
                <a:cs typeface="Times New Roman" panose="02020603050405020304" pitchFamily="18" charset="0"/>
              </a:rPr>
              <a:t>分别用下式计算</a:t>
            </a:r>
          </a:p>
        </p:txBody>
      </p:sp>
      <p:sp>
        <p:nvSpPr>
          <p:cNvPr id="45061" name="Rectangle 10"/>
          <p:cNvSpPr>
            <a:spLocks noChangeArrowheads="1"/>
          </p:cNvSpPr>
          <p:nvPr/>
        </p:nvSpPr>
        <p:spPr bwMode="auto">
          <a:xfrm>
            <a:off x="3852863" y="3729038"/>
            <a:ext cx="371475"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r>
              <a:rPr lang="en-US" altLang="zh-CN" sz="800"/>
              <a:t> </a:t>
            </a:r>
            <a:endParaRPr lang="en-US" altLang="zh-CN" sz="1800"/>
          </a:p>
        </p:txBody>
      </p:sp>
      <p:grpSp>
        <p:nvGrpSpPr>
          <p:cNvPr id="45062" name="Group 25"/>
          <p:cNvGrpSpPr>
            <a:grpSpLocks/>
          </p:cNvGrpSpPr>
          <p:nvPr/>
        </p:nvGrpSpPr>
        <p:grpSpPr bwMode="auto">
          <a:xfrm>
            <a:off x="1476375" y="2643188"/>
            <a:ext cx="5953125" cy="633412"/>
            <a:chOff x="930" y="1752"/>
            <a:chExt cx="3492" cy="312"/>
          </a:xfrm>
        </p:grpSpPr>
        <p:graphicFrame>
          <p:nvGraphicFramePr>
            <p:cNvPr id="45067" name="Object 11"/>
            <p:cNvGraphicFramePr>
              <a:graphicFrameLocks noChangeAspect="1"/>
            </p:cNvGraphicFramePr>
            <p:nvPr/>
          </p:nvGraphicFramePr>
          <p:xfrm>
            <a:off x="930" y="1752"/>
            <a:ext cx="1451" cy="312"/>
          </p:xfrm>
          <a:graphic>
            <a:graphicData uri="http://schemas.openxmlformats.org/presentationml/2006/ole">
              <mc:AlternateContent xmlns:mc="http://schemas.openxmlformats.org/markup-compatibility/2006">
                <mc:Choice xmlns:v="urn:schemas-microsoft-com:vml" Requires="v">
                  <p:oleObj spid="_x0000_s45444" name="公式" r:id="rId3" imgW="1015119" imgH="215713" progId="Equation.3">
                    <p:embed/>
                  </p:oleObj>
                </mc:Choice>
                <mc:Fallback>
                  <p:oleObj name="公式" r:id="rId3" imgW="1015119" imgH="215713" progId="Equation.3">
                    <p:embed/>
                    <p:pic>
                      <p:nvPicPr>
                        <p:cNvPr id="0" name="Object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0" y="1752"/>
                          <a:ext cx="1451" cy="312"/>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5068" name="Object 13"/>
            <p:cNvGraphicFramePr>
              <a:graphicFrameLocks noChangeAspect="1"/>
            </p:cNvGraphicFramePr>
            <p:nvPr/>
          </p:nvGraphicFramePr>
          <p:xfrm>
            <a:off x="2971" y="1752"/>
            <a:ext cx="1451" cy="295"/>
          </p:xfrm>
          <a:graphic>
            <a:graphicData uri="http://schemas.openxmlformats.org/presentationml/2006/ole">
              <mc:AlternateContent xmlns:mc="http://schemas.openxmlformats.org/markup-compatibility/2006">
                <mc:Choice xmlns:v="urn:schemas-microsoft-com:vml" Requires="v">
                  <p:oleObj spid="_x0000_s45445" name="公式" r:id="rId5" imgW="1078564" imgH="215713" progId="Equation.3">
                    <p:embed/>
                  </p:oleObj>
                </mc:Choice>
                <mc:Fallback>
                  <p:oleObj name="公式" r:id="rId5" imgW="1078564" imgH="215713" progId="Equation.3">
                    <p:embed/>
                    <p:pic>
                      <p:nvPicPr>
                        <p:cNvPr id="0" name="Object 1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71" y="1752"/>
                          <a:ext cx="1451" cy="295"/>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45063" name="Rectangle 15"/>
          <p:cNvSpPr>
            <a:spLocks noChangeArrowheads="1"/>
          </p:cNvSpPr>
          <p:nvPr/>
        </p:nvSpPr>
        <p:spPr bwMode="auto">
          <a:xfrm>
            <a:off x="395288" y="3635375"/>
            <a:ext cx="789146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两者之差为变压器的损耗△</a:t>
            </a:r>
            <a:r>
              <a:rPr lang="en-US" altLang="zh-CN" sz="2800" b="1">
                <a:ea typeface="仿宋_GB2312" pitchFamily="49" charset="-122"/>
                <a:cs typeface="Times New Roman" panose="02020603050405020304" pitchFamily="18" charset="0"/>
              </a:rPr>
              <a:t>P</a:t>
            </a:r>
            <a:r>
              <a:rPr lang="en-US" altLang="zh-CN" sz="2400">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，它包括</a:t>
            </a:r>
            <a:r>
              <a:rPr lang="zh-CN" altLang="en-US" sz="2800" b="1">
                <a:solidFill>
                  <a:srgbClr val="FF0000"/>
                </a:solidFill>
                <a:ea typeface="仿宋_GB2312" pitchFamily="49" charset="-122"/>
                <a:cs typeface="Times New Roman" panose="02020603050405020304" pitchFamily="18" charset="0"/>
              </a:rPr>
              <a:t>铜损耗</a:t>
            </a:r>
            <a:r>
              <a:rPr lang="en-US" altLang="zh-CN" sz="2800" b="1">
                <a:ea typeface="仿宋_GB2312" pitchFamily="49" charset="-122"/>
                <a:cs typeface="Times New Roman" panose="02020603050405020304" pitchFamily="18" charset="0"/>
              </a:rPr>
              <a:t>P</a:t>
            </a:r>
            <a:r>
              <a:rPr lang="en-US" altLang="zh-CN" sz="1800" b="1">
                <a:ea typeface="仿宋_GB2312" pitchFamily="49" charset="-122"/>
                <a:cs typeface="Times New Roman" panose="02020603050405020304" pitchFamily="18" charset="0"/>
              </a:rPr>
              <a:t>Cu</a:t>
            </a:r>
            <a:r>
              <a:rPr lang="zh-CN" altLang="en-US" sz="2800" b="1">
                <a:ea typeface="仿宋_GB2312" pitchFamily="49" charset="-122"/>
                <a:cs typeface="Times New Roman" panose="02020603050405020304" pitchFamily="18" charset="0"/>
              </a:rPr>
              <a:t>和</a:t>
            </a:r>
            <a:r>
              <a:rPr lang="zh-CN" altLang="en-US" sz="2800" b="1">
                <a:solidFill>
                  <a:srgbClr val="FF0000"/>
                </a:solidFill>
                <a:ea typeface="仿宋_GB2312" pitchFamily="49" charset="-122"/>
                <a:cs typeface="Times New Roman" panose="02020603050405020304" pitchFamily="18" charset="0"/>
              </a:rPr>
              <a:t>铁损耗</a:t>
            </a:r>
            <a:r>
              <a:rPr lang="en-US" altLang="zh-CN" sz="2800" b="1">
                <a:ea typeface="仿宋_GB2312" pitchFamily="49" charset="-122"/>
                <a:cs typeface="Times New Roman" panose="02020603050405020304" pitchFamily="18" charset="0"/>
              </a:rPr>
              <a:t>P</a:t>
            </a:r>
            <a:r>
              <a:rPr lang="en-US" altLang="zh-CN" sz="1800" b="1">
                <a:ea typeface="仿宋_GB2312" pitchFamily="49" charset="-122"/>
                <a:cs typeface="Times New Roman" panose="02020603050405020304" pitchFamily="18" charset="0"/>
              </a:rPr>
              <a:t>Fe</a:t>
            </a:r>
            <a:r>
              <a:rPr lang="zh-CN" altLang="en-US" sz="2800" b="1">
                <a:ea typeface="仿宋_GB2312" pitchFamily="49" charset="-122"/>
                <a:cs typeface="Times New Roman" panose="02020603050405020304" pitchFamily="18" charset="0"/>
              </a:rPr>
              <a:t>两部分，即</a:t>
            </a:r>
            <a:r>
              <a:rPr lang="en-US" altLang="zh-CN" sz="2800" b="1">
                <a:ea typeface="仿宋_GB2312" pitchFamily="49" charset="-122"/>
                <a:cs typeface="Times New Roman" panose="02020603050405020304" pitchFamily="18" charset="0"/>
              </a:rPr>
              <a:t>:</a:t>
            </a:r>
            <a:endParaRPr lang="zh-CN" altLang="en-US" sz="2800" b="1">
              <a:ea typeface="仿宋_GB2312" pitchFamily="49" charset="-122"/>
              <a:cs typeface="Times New Roman" panose="02020603050405020304" pitchFamily="18" charset="0"/>
            </a:endParaRPr>
          </a:p>
        </p:txBody>
      </p:sp>
      <p:sp>
        <p:nvSpPr>
          <p:cNvPr id="45064" name="Rectangle 19"/>
          <p:cNvSpPr>
            <a:spLocks noChangeArrowheads="1"/>
          </p:cNvSpPr>
          <p:nvPr/>
        </p:nvSpPr>
        <p:spPr bwMode="auto">
          <a:xfrm>
            <a:off x="0" y="2752725"/>
            <a:ext cx="184150"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45065" name="Rectangle 22"/>
          <p:cNvSpPr>
            <a:spLocks noChangeArrowheads="1"/>
          </p:cNvSpPr>
          <p:nvPr/>
        </p:nvSpPr>
        <p:spPr bwMode="auto">
          <a:xfrm>
            <a:off x="0" y="3860800"/>
            <a:ext cx="279400" cy="24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000">
                <a:latin typeface="Times New Roman" panose="02020603050405020304" pitchFamily="18" charset="0"/>
                <a:cs typeface="Times New Roman" panose="02020603050405020304" pitchFamily="18" charset="0"/>
              </a:rPr>
              <a:t>   </a:t>
            </a:r>
            <a:endParaRPr lang="en-US" altLang="zh-CN" sz="1800"/>
          </a:p>
        </p:txBody>
      </p:sp>
      <p:graphicFrame>
        <p:nvGraphicFramePr>
          <p:cNvPr id="45066" name="Object 24"/>
          <p:cNvGraphicFramePr>
            <a:graphicFrameLocks noChangeAspect="1"/>
          </p:cNvGraphicFramePr>
          <p:nvPr/>
        </p:nvGraphicFramePr>
        <p:xfrm>
          <a:off x="2627313" y="4941888"/>
          <a:ext cx="2808287" cy="711200"/>
        </p:xfrm>
        <a:graphic>
          <a:graphicData uri="http://schemas.openxmlformats.org/presentationml/2006/ole">
            <mc:AlternateContent xmlns:mc="http://schemas.openxmlformats.org/markup-compatibility/2006">
              <mc:Choice xmlns:v="urn:schemas-microsoft-com:vml" Requires="v">
                <p:oleObj spid="_x0000_s45446" name="公式" r:id="rId7" imgW="901309" imgH="228501" progId="Equation.3">
                  <p:embed/>
                </p:oleObj>
              </mc:Choice>
              <mc:Fallback>
                <p:oleObj name="公式" r:id="rId7" imgW="901309" imgH="228501" progId="Equation.3">
                  <p:embed/>
                  <p:pic>
                    <p:nvPicPr>
                      <p:cNvPr id="0" name="Object 2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27313" y="4941888"/>
                        <a:ext cx="2808287" cy="711200"/>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A8B7C9AD-3E7C-4D51-BBC2-58AA5D1B207E}" type="slidenum">
              <a:rPr lang="en-US" altLang="zh-CN" sz="1400" smtClean="0"/>
              <a:pPr>
                <a:spcBef>
                  <a:spcPct val="0"/>
                </a:spcBef>
                <a:buFontTx/>
                <a:buNone/>
              </a:pPr>
              <a:t>41</a:t>
            </a:fld>
            <a:endParaRPr lang="en-US" altLang="zh-CN" sz="1400"/>
          </a:p>
        </p:txBody>
      </p:sp>
      <p:sp>
        <p:nvSpPr>
          <p:cNvPr id="46083" name="Rectangle 4"/>
          <p:cNvSpPr>
            <a:spLocks noChangeArrowheads="1"/>
          </p:cNvSpPr>
          <p:nvPr/>
        </p:nvSpPr>
        <p:spPr bwMode="auto">
          <a:xfrm>
            <a:off x="-71438" y="404813"/>
            <a:ext cx="93583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1</a:t>
            </a:r>
            <a:r>
              <a:rPr kumimoji="1" lang="zh-CN" altLang="en-US" sz="2800" b="1">
                <a:latin typeface="仿宋_GB2312" pitchFamily="49" charset="-122"/>
                <a:ea typeface="仿宋_GB2312" pitchFamily="49" charset="-122"/>
              </a:rPr>
              <a:t>）铁损耗</a:t>
            </a:r>
            <a:r>
              <a:rPr kumimoji="1" lang="en-US" altLang="zh-CN" sz="2800" b="1">
                <a:latin typeface="仿宋_GB2312" pitchFamily="49" charset="-122"/>
                <a:ea typeface="仿宋_GB2312" pitchFamily="49" charset="-122"/>
              </a:rPr>
              <a:t>P</a:t>
            </a:r>
            <a:r>
              <a:rPr kumimoji="1" lang="en-US" altLang="zh-CN" sz="1800" b="1">
                <a:latin typeface="仿宋_GB2312" pitchFamily="49" charset="-122"/>
                <a:ea typeface="仿宋_GB2312" pitchFamily="49" charset="-122"/>
              </a:rPr>
              <a:t>Fe</a:t>
            </a:r>
            <a:r>
              <a:rPr kumimoji="1" lang="zh-CN" altLang="en-US" sz="2800" b="1">
                <a:latin typeface="仿宋_GB2312" pitchFamily="49" charset="-122"/>
                <a:ea typeface="仿宋_GB2312" pitchFamily="49" charset="-122"/>
              </a:rPr>
              <a:t> （不变损耗），基本铁损耗和附加铁损耗</a:t>
            </a:r>
            <a:endParaRPr kumimoji="1" lang="en-US" altLang="zh-CN" sz="1800" b="1">
              <a:latin typeface="仿宋_GB2312" pitchFamily="49" charset="-122"/>
              <a:ea typeface="仿宋_GB2312" pitchFamily="49" charset="-122"/>
            </a:endParaRPr>
          </a:p>
        </p:txBody>
      </p:sp>
      <p:sp>
        <p:nvSpPr>
          <p:cNvPr id="46084" name="Rectangle 6"/>
          <p:cNvSpPr>
            <a:spLocks noChangeArrowheads="1"/>
          </p:cNvSpPr>
          <p:nvPr/>
        </p:nvSpPr>
        <p:spPr bwMode="auto">
          <a:xfrm>
            <a:off x="0" y="3902075"/>
            <a:ext cx="9144000"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2</a:t>
            </a:r>
            <a:r>
              <a:rPr kumimoji="1" lang="zh-CN" altLang="en-US" sz="2800" b="1">
                <a:latin typeface="仿宋_GB2312" pitchFamily="49" charset="-122"/>
                <a:ea typeface="仿宋_GB2312" pitchFamily="49" charset="-122"/>
              </a:rPr>
              <a:t>）铜损耗</a:t>
            </a:r>
            <a:r>
              <a:rPr kumimoji="1" lang="en-US" altLang="zh-CN" sz="2800" b="1">
                <a:latin typeface="仿宋_GB2312" pitchFamily="49" charset="-122"/>
                <a:ea typeface="仿宋_GB2312" pitchFamily="49" charset="-122"/>
              </a:rPr>
              <a:t>P</a:t>
            </a:r>
            <a:r>
              <a:rPr kumimoji="1" lang="en-US" altLang="zh-CN" sz="1800" b="1">
                <a:latin typeface="仿宋_GB2312" pitchFamily="49" charset="-122"/>
                <a:ea typeface="仿宋_GB2312" pitchFamily="49" charset="-122"/>
              </a:rPr>
              <a:t>cu </a:t>
            </a:r>
            <a:r>
              <a:rPr lang="zh-CN" altLang="en-US" sz="2800" b="1">
                <a:ea typeface="仿宋_GB2312" pitchFamily="49" charset="-122"/>
                <a:cs typeface="Times New Roman" panose="02020603050405020304" pitchFamily="18" charset="0"/>
              </a:rPr>
              <a:t>（可变损耗）</a:t>
            </a:r>
            <a:r>
              <a:rPr kumimoji="1" lang="zh-CN" altLang="en-US" sz="2800" b="1">
                <a:latin typeface="仿宋_GB2312" pitchFamily="49" charset="-122"/>
                <a:ea typeface="仿宋_GB2312" pitchFamily="49" charset="-122"/>
              </a:rPr>
              <a:t>，</a:t>
            </a:r>
            <a:r>
              <a:rPr lang="zh-CN" altLang="en-US" sz="2800" b="1">
                <a:ea typeface="仿宋_GB2312" pitchFamily="49" charset="-122"/>
              </a:rPr>
              <a:t>基本铜损耗和附加铜损耗</a:t>
            </a:r>
            <a:endParaRPr kumimoji="1" lang="en-US" altLang="zh-CN" sz="2800" b="1">
              <a:latin typeface="仿宋_GB2312" pitchFamily="49" charset="-122"/>
              <a:ea typeface="仿宋_GB2312" pitchFamily="49" charset="-122"/>
            </a:endParaRPr>
          </a:p>
        </p:txBody>
      </p:sp>
      <p:sp>
        <p:nvSpPr>
          <p:cNvPr id="46085" name="Rectangle 4"/>
          <p:cNvSpPr>
            <a:spLocks noChangeArrowheads="1"/>
          </p:cNvSpPr>
          <p:nvPr/>
        </p:nvSpPr>
        <p:spPr bwMode="auto">
          <a:xfrm>
            <a:off x="1039813" y="936625"/>
            <a:ext cx="7889875" cy="2492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仿宋_GB2312" pitchFamily="49" charset="-122"/>
                <a:ea typeface="仿宋_GB2312" pitchFamily="49" charset="-122"/>
              </a:rPr>
              <a:t>基本铁损耗：铁心中的磁滞损耗和涡流损耗</a:t>
            </a:r>
            <a:endParaRPr kumimoji="1" lang="en-US" altLang="zh-CN" sz="2400" b="1">
              <a:latin typeface="仿宋_GB2312" pitchFamily="49" charset="-122"/>
              <a:ea typeface="仿宋_GB2312" pitchFamily="49" charset="-122"/>
            </a:endParaRPr>
          </a:p>
          <a:p>
            <a:pPr eaLnBrk="1" hangingPunct="1">
              <a:spcBef>
                <a:spcPct val="0"/>
              </a:spcBef>
              <a:buFontTx/>
              <a:buNone/>
            </a:pP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决定因素：铁心中的磁通密度、磁通交变频率、硅钢片的质量等。</a:t>
            </a:r>
            <a:endParaRPr kumimoji="1" lang="en-US" altLang="zh-CN" sz="2400" b="1">
              <a:latin typeface="仿宋_GB2312" pitchFamily="49" charset="-122"/>
              <a:ea typeface="仿宋_GB2312" pitchFamily="49" charset="-122"/>
            </a:endParaRPr>
          </a:p>
          <a:p>
            <a:pPr eaLnBrk="1" hangingPunct="1">
              <a:spcBef>
                <a:spcPct val="50000"/>
              </a:spcBef>
              <a:buFontTx/>
              <a:buNone/>
            </a:pPr>
            <a:r>
              <a:rPr kumimoji="1" lang="zh-CN" altLang="en-US" sz="2400" b="1">
                <a:latin typeface="仿宋_GB2312" pitchFamily="49" charset="-122"/>
                <a:ea typeface="仿宋_GB2312" pitchFamily="49" charset="-122"/>
              </a:rPr>
              <a:t>附加铁损耗：铁心叠片间因绝缘损伤而产生的局部涡流损耗、主磁通在变压器的铁心之外的结构部件中引起的涡流损耗等。约为基本铁损的</a:t>
            </a:r>
            <a:r>
              <a:rPr kumimoji="1" lang="en-US" altLang="zh-CN" sz="2400" b="1">
                <a:latin typeface="仿宋_GB2312" pitchFamily="49" charset="-122"/>
                <a:ea typeface="仿宋_GB2312" pitchFamily="49" charset="-122"/>
              </a:rPr>
              <a:t>15%</a:t>
            </a:r>
            <a:r>
              <a:rPr kumimoji="1" lang="zh-CN" altLang="en-US" sz="2400" b="1">
                <a:latin typeface="仿宋_GB2312" pitchFamily="49" charset="-122"/>
                <a:ea typeface="仿宋_GB2312" pitchFamily="49" charset="-122"/>
              </a:rPr>
              <a:t>～</a:t>
            </a:r>
            <a:r>
              <a:rPr kumimoji="1" lang="en-US" altLang="zh-CN" sz="2400" b="1">
                <a:latin typeface="仿宋_GB2312" pitchFamily="49" charset="-122"/>
                <a:ea typeface="仿宋_GB2312" pitchFamily="49" charset="-122"/>
              </a:rPr>
              <a:t>20%</a:t>
            </a:r>
          </a:p>
        </p:txBody>
      </p:sp>
      <p:sp>
        <p:nvSpPr>
          <p:cNvPr id="46086" name="Rectangle 4"/>
          <p:cNvSpPr>
            <a:spLocks noChangeArrowheads="1"/>
          </p:cNvSpPr>
          <p:nvPr/>
        </p:nvSpPr>
        <p:spPr bwMode="auto">
          <a:xfrm>
            <a:off x="1071563" y="4473575"/>
            <a:ext cx="78898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dirty="0">
                <a:latin typeface="仿宋_GB2312" pitchFamily="49" charset="-122"/>
                <a:ea typeface="仿宋_GB2312" pitchFamily="49" charset="-122"/>
              </a:rPr>
              <a:t>基本铜损耗：电流在一、二次绕组上产生的损耗</a:t>
            </a:r>
            <a:endParaRPr kumimoji="1" lang="en-US" altLang="zh-CN" sz="2400" b="1" dirty="0">
              <a:latin typeface="仿宋_GB2312" pitchFamily="49" charset="-122"/>
              <a:ea typeface="仿宋_GB2312" pitchFamily="49" charset="-122"/>
            </a:endParaRPr>
          </a:p>
          <a:p>
            <a:pPr eaLnBrk="1" hangingPunct="1">
              <a:spcBef>
                <a:spcPct val="50000"/>
              </a:spcBef>
              <a:buFontTx/>
              <a:buNone/>
            </a:pPr>
            <a:r>
              <a:rPr kumimoji="1" lang="zh-CN" altLang="en-US" sz="2400" b="1" dirty="0">
                <a:latin typeface="仿宋_GB2312" pitchFamily="49" charset="-122"/>
                <a:ea typeface="仿宋_GB2312" pitchFamily="49" charset="-122"/>
              </a:rPr>
              <a:t>附加铜损耗：由漏磁通产生 集肤效应使电流在导体内分布不均匀而产生的额外损耗。约为基本铜损耗的</a:t>
            </a:r>
            <a:r>
              <a:rPr kumimoji="1" lang="en-US" altLang="zh-CN" sz="2400" b="1" dirty="0">
                <a:latin typeface="仿宋_GB2312" pitchFamily="49" charset="-122"/>
                <a:ea typeface="仿宋_GB2312" pitchFamily="49" charset="-122"/>
              </a:rPr>
              <a:t>3%</a:t>
            </a:r>
            <a:r>
              <a:rPr kumimoji="1" lang="zh-CN" altLang="en-US" sz="2400" b="1" dirty="0">
                <a:latin typeface="仿宋_GB2312" pitchFamily="49" charset="-122"/>
                <a:ea typeface="仿宋_GB2312" pitchFamily="49" charset="-122"/>
              </a:rPr>
              <a:t>～</a:t>
            </a:r>
            <a:r>
              <a:rPr kumimoji="1" lang="en-US" altLang="zh-CN" sz="2400" b="1" dirty="0">
                <a:latin typeface="仿宋_GB2312" pitchFamily="49" charset="-122"/>
                <a:ea typeface="仿宋_GB2312" pitchFamily="49" charset="-122"/>
              </a:rPr>
              <a:t>20%</a:t>
            </a:r>
          </a:p>
        </p:txBody>
      </p:sp>
    </p:spTree>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4E4D90F0-69C8-4F4B-8071-B515255B7DB3}" type="slidenum">
              <a:rPr lang="en-US" altLang="zh-CN" sz="1400" smtClean="0"/>
              <a:pPr>
                <a:spcBef>
                  <a:spcPct val="0"/>
                </a:spcBef>
                <a:buFontTx/>
                <a:buNone/>
              </a:pPr>
              <a:t>42</a:t>
            </a:fld>
            <a:endParaRPr lang="en-US" altLang="zh-CN" sz="1400"/>
          </a:p>
        </p:txBody>
      </p:sp>
      <p:sp>
        <p:nvSpPr>
          <p:cNvPr id="47107" name="Rectangle 4"/>
          <p:cNvSpPr>
            <a:spLocks noChangeArrowheads="1"/>
          </p:cNvSpPr>
          <p:nvPr/>
        </p:nvSpPr>
        <p:spPr bwMode="auto">
          <a:xfrm>
            <a:off x="468313" y="333375"/>
            <a:ext cx="2951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3</a:t>
            </a:r>
            <a:r>
              <a:rPr kumimoji="1" lang="zh-CN" altLang="en-US" sz="2800" b="1">
                <a:latin typeface="仿宋_GB2312" pitchFamily="49" charset="-122"/>
                <a:ea typeface="仿宋_GB2312" pitchFamily="49" charset="-122"/>
              </a:rPr>
              <a:t>）效率</a:t>
            </a:r>
            <a:endParaRPr kumimoji="1" lang="zh-CN" altLang="en-US" sz="1800" b="1">
              <a:latin typeface="仿宋_GB2312" pitchFamily="49" charset="-122"/>
              <a:ea typeface="仿宋_GB2312" pitchFamily="49" charset="-122"/>
            </a:endParaRPr>
          </a:p>
        </p:txBody>
      </p:sp>
      <p:sp>
        <p:nvSpPr>
          <p:cNvPr id="47108" name="Rectangle 5"/>
          <p:cNvSpPr>
            <a:spLocks noChangeArrowheads="1"/>
          </p:cNvSpPr>
          <p:nvPr/>
        </p:nvSpPr>
        <p:spPr bwMode="auto">
          <a:xfrm>
            <a:off x="444257" y="1157119"/>
            <a:ext cx="8353499"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      </a:t>
            </a:r>
            <a:r>
              <a:rPr lang="en-US" altLang="zh-CN" sz="2800" b="1" dirty="0" smtClean="0">
                <a:ea typeface="仿宋_GB2312" pitchFamily="49" charset="-122"/>
                <a:cs typeface="Times New Roman" panose="02020603050405020304" pitchFamily="18" charset="0"/>
              </a:rPr>
              <a:t> </a:t>
            </a:r>
            <a:r>
              <a:rPr lang="zh-CN" altLang="en-US" sz="2800" b="1" dirty="0">
                <a:ea typeface="仿宋_GB2312" pitchFamily="49" charset="-122"/>
                <a:cs typeface="Times New Roman" panose="02020603050405020304" pitchFamily="18" charset="0"/>
              </a:rPr>
              <a:t>变压器的效率指的是输出的有功功率与输入的有功功率之比，即</a:t>
            </a:r>
          </a:p>
        </p:txBody>
      </p:sp>
      <p:pic>
        <p:nvPicPr>
          <p:cNvPr id="47109"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913" y="2276475"/>
            <a:ext cx="64801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47110" name="Rectangle 7"/>
          <p:cNvSpPr>
            <a:spLocks noChangeArrowheads="1"/>
          </p:cNvSpPr>
          <p:nvPr/>
        </p:nvSpPr>
        <p:spPr bwMode="auto">
          <a:xfrm>
            <a:off x="468313" y="3519488"/>
            <a:ext cx="2951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4</a:t>
            </a:r>
            <a:r>
              <a:rPr kumimoji="1" lang="zh-CN" altLang="en-US" sz="2800" b="1">
                <a:latin typeface="仿宋_GB2312" pitchFamily="49" charset="-122"/>
                <a:ea typeface="仿宋_GB2312" pitchFamily="49" charset="-122"/>
              </a:rPr>
              <a:t>）效率特性</a:t>
            </a:r>
            <a:endParaRPr kumimoji="1" lang="zh-CN" altLang="en-US" sz="1800" b="1">
              <a:latin typeface="仿宋_GB2312" pitchFamily="49" charset="-122"/>
              <a:ea typeface="仿宋_GB2312" pitchFamily="49" charset="-122"/>
            </a:endParaRPr>
          </a:p>
        </p:txBody>
      </p:sp>
      <p:pic>
        <p:nvPicPr>
          <p:cNvPr id="47111" name="Picture 8" descr="424"/>
          <p:cNvPicPr>
            <a:picLocks noChangeAspect="1" noChangeArrowheads="1"/>
          </p:cNvPicPr>
          <p:nvPr/>
        </p:nvPicPr>
        <p:blipFill>
          <a:blip r:embed="rId4">
            <a:extLst>
              <a:ext uri="{28A0092B-C50C-407E-A947-70E740481C1C}">
                <a14:useLocalDpi xmlns:a14="http://schemas.microsoft.com/office/drawing/2010/main" val="0"/>
              </a:ext>
            </a:extLst>
          </a:blip>
          <a:srcRect l="5736" r="5429"/>
          <a:stretch>
            <a:fillRect/>
          </a:stretch>
        </p:blipFill>
        <p:spPr bwMode="auto">
          <a:xfrm>
            <a:off x="6156325" y="3573463"/>
            <a:ext cx="2808288" cy="251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2" name="Rectangle 9"/>
          <p:cNvSpPr>
            <a:spLocks noChangeArrowheads="1"/>
          </p:cNvSpPr>
          <p:nvPr/>
        </p:nvSpPr>
        <p:spPr bwMode="auto">
          <a:xfrm>
            <a:off x="449377" y="4290060"/>
            <a:ext cx="5832475"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      </a:t>
            </a:r>
            <a:r>
              <a:rPr lang="en-US" altLang="zh-CN" sz="2800" b="1" dirty="0" smtClean="0">
                <a:ea typeface="仿宋_GB2312" pitchFamily="49" charset="-122"/>
                <a:cs typeface="Times New Roman" panose="02020603050405020304" pitchFamily="18" charset="0"/>
              </a:rPr>
              <a:t> </a:t>
            </a:r>
            <a:r>
              <a:rPr lang="zh-CN" altLang="en-US" sz="2800" b="1" dirty="0">
                <a:ea typeface="仿宋_GB2312" pitchFamily="49" charset="-122"/>
                <a:cs typeface="Times New Roman" panose="02020603050405020304" pitchFamily="18" charset="0"/>
              </a:rPr>
              <a:t>变压器的效率也随负载电流</a:t>
            </a:r>
            <a:r>
              <a:rPr lang="en-US" altLang="zh-CN" sz="2800" b="1" dirty="0" err="1">
                <a:ea typeface="仿宋_GB2312" pitchFamily="49" charset="-122"/>
                <a:cs typeface="Times New Roman" panose="02020603050405020304" pitchFamily="18" charset="0"/>
              </a:rPr>
              <a:t>I</a:t>
            </a:r>
            <a:r>
              <a:rPr lang="en-US" altLang="zh-CN" sz="1800" b="1" dirty="0" err="1">
                <a:ea typeface="仿宋_GB2312" pitchFamily="49" charset="-122"/>
                <a:cs typeface="Times New Roman" panose="02020603050405020304" pitchFamily="18" charset="0"/>
              </a:rPr>
              <a:t>2</a:t>
            </a:r>
            <a:r>
              <a:rPr lang="zh-CN" altLang="en-US" sz="2800" b="1" dirty="0">
                <a:ea typeface="仿宋_GB2312" pitchFamily="49" charset="-122"/>
                <a:cs typeface="Times New Roman" panose="02020603050405020304" pitchFamily="18" charset="0"/>
              </a:rPr>
              <a:t>的变化而变化 </a:t>
            </a:r>
          </a:p>
        </p:txBody>
      </p:sp>
      <p:sp>
        <p:nvSpPr>
          <p:cNvPr id="47113" name="Rectangle 10"/>
          <p:cNvSpPr>
            <a:spLocks noChangeArrowheads="1"/>
          </p:cNvSpPr>
          <p:nvPr/>
        </p:nvSpPr>
        <p:spPr bwMode="auto">
          <a:xfrm>
            <a:off x="827584" y="5472281"/>
            <a:ext cx="201612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800" b="1" dirty="0">
                <a:ea typeface="仿宋_GB2312" pitchFamily="49" charset="-122"/>
                <a:cs typeface="Times New Roman" panose="02020603050405020304" pitchFamily="18" charset="0"/>
              </a:rPr>
              <a:t>负载系数：</a:t>
            </a:r>
          </a:p>
        </p:txBody>
      </p:sp>
      <p:sp>
        <p:nvSpPr>
          <p:cNvPr id="47114" name="Rectangle 12"/>
          <p:cNvSpPr>
            <a:spLocks noChangeArrowheads="1"/>
          </p:cNvSpPr>
          <p:nvPr/>
        </p:nvSpPr>
        <p:spPr bwMode="auto">
          <a:xfrm>
            <a:off x="0" y="32051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47115" name="Object 11"/>
          <p:cNvGraphicFramePr>
            <a:graphicFrameLocks noChangeAspect="1"/>
          </p:cNvGraphicFramePr>
          <p:nvPr/>
        </p:nvGraphicFramePr>
        <p:xfrm>
          <a:off x="3059113" y="5229225"/>
          <a:ext cx="1441450" cy="1147763"/>
        </p:xfrm>
        <a:graphic>
          <a:graphicData uri="http://schemas.openxmlformats.org/presentationml/2006/ole">
            <mc:AlternateContent xmlns:mc="http://schemas.openxmlformats.org/markup-compatibility/2006">
              <mc:Choice xmlns:v="urn:schemas-microsoft-com:vml" Requires="v">
                <p:oleObj spid="_x0000_s47242" name="公式" r:id="rId5" imgW="558800" imgH="444500" progId="Equation.3">
                  <p:embed/>
                </p:oleObj>
              </mc:Choice>
              <mc:Fallback>
                <p:oleObj name="公式" r:id="rId5" imgW="558800" imgH="444500" progId="Equation.3">
                  <p:embed/>
                  <p:pic>
                    <p:nvPicPr>
                      <p:cNvPr id="0"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5229225"/>
                        <a:ext cx="1441450" cy="1147763"/>
                      </a:xfrm>
                      <a:prstGeom prst="rect">
                        <a:avLst/>
                      </a:prstGeom>
                      <a:noFill/>
                      <a:ln>
                        <a:noFill/>
                      </a:ln>
                      <a:effectLst/>
                      <a:extLst>
                        <a:ext uri="{909E8E84-426E-40DD-AFC4-6F175D3DCCD1}">
                          <a14:hiddenFill xmlns:a14="http://schemas.microsoft.com/office/drawing/2010/main">
                            <a:solidFill>
                              <a:schemeClr val="hlink"/>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24128B4-1A8C-4FB6-B75C-EA02E52E1759}" type="slidenum">
              <a:rPr lang="en-US" altLang="zh-CN" sz="1400" smtClean="0"/>
              <a:pPr>
                <a:spcBef>
                  <a:spcPct val="0"/>
                </a:spcBef>
                <a:buFontTx/>
                <a:buNone/>
              </a:pPr>
              <a:t>43</a:t>
            </a:fld>
            <a:endParaRPr lang="en-US" altLang="zh-CN" sz="1400"/>
          </a:p>
        </p:txBody>
      </p:sp>
      <p:pic>
        <p:nvPicPr>
          <p:cNvPr id="48131" name="图片 2" descr="例1-4.jpg"/>
          <p:cNvPicPr>
            <a:picLocks noChangeAspect="1"/>
          </p:cNvPicPr>
          <p:nvPr/>
        </p:nvPicPr>
        <p:blipFill rotWithShape="1">
          <a:blip r:embed="rId2">
            <a:extLst>
              <a:ext uri="{28A0092B-C50C-407E-A947-70E740481C1C}">
                <a14:useLocalDpi xmlns:a14="http://schemas.microsoft.com/office/drawing/2010/main" val="0"/>
              </a:ext>
            </a:extLst>
          </a:blip>
          <a:srcRect b="61636"/>
          <a:stretch/>
        </p:blipFill>
        <p:spPr bwMode="auto">
          <a:xfrm>
            <a:off x="93663" y="1143000"/>
            <a:ext cx="8907462" cy="1205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rotWithShape="1">
          <a:blip r:embed="rId3"/>
          <a:srcRect t="38533"/>
          <a:stretch/>
        </p:blipFill>
        <p:spPr>
          <a:xfrm>
            <a:off x="115438" y="3068960"/>
            <a:ext cx="8913124" cy="1929896"/>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8C6E851-0617-497C-9E15-B55EF1D3F73C}" type="slidenum">
              <a:rPr lang="en-US" altLang="zh-CN" sz="1400" smtClean="0"/>
              <a:pPr>
                <a:spcBef>
                  <a:spcPct val="0"/>
                </a:spcBef>
                <a:buFontTx/>
                <a:buNone/>
              </a:pPr>
              <a:t>44</a:t>
            </a:fld>
            <a:endParaRPr lang="en-US" altLang="zh-CN" sz="1400"/>
          </a:p>
        </p:txBody>
      </p:sp>
      <p:sp>
        <p:nvSpPr>
          <p:cNvPr id="49155" name="Rectangle 4"/>
          <p:cNvSpPr>
            <a:spLocks noChangeArrowheads="1"/>
          </p:cNvSpPr>
          <p:nvPr/>
        </p:nvSpPr>
        <p:spPr bwMode="auto">
          <a:xfrm>
            <a:off x="1630363" y="188913"/>
            <a:ext cx="304323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b="1">
                <a:latin typeface="仿宋_GB2312" pitchFamily="49" charset="-122"/>
                <a:ea typeface="仿宋_GB2312" pitchFamily="49" charset="-122"/>
              </a:rPr>
              <a:t>1.4 </a:t>
            </a:r>
            <a:r>
              <a:rPr kumimoji="1" lang="zh-CN" altLang="en-US" b="1">
                <a:latin typeface="仿宋_GB2312" pitchFamily="49" charset="-122"/>
                <a:ea typeface="仿宋_GB2312" pitchFamily="49" charset="-122"/>
              </a:rPr>
              <a:t>三相变压器</a:t>
            </a:r>
          </a:p>
        </p:txBody>
      </p:sp>
      <p:sp>
        <p:nvSpPr>
          <p:cNvPr id="49156" name="Text Box 7"/>
          <p:cNvSpPr txBox="1">
            <a:spLocks noChangeArrowheads="1"/>
          </p:cNvSpPr>
          <p:nvPr/>
        </p:nvSpPr>
        <p:spPr bwMode="auto">
          <a:xfrm>
            <a:off x="1000125" y="1500188"/>
            <a:ext cx="7748588"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仿宋_GB2312" pitchFamily="49" charset="-122"/>
                <a:ea typeface="仿宋_GB2312" pitchFamily="49" charset="-122"/>
              </a:rPr>
              <a:t>    </a:t>
            </a:r>
            <a:r>
              <a:rPr kumimoji="1" lang="zh-CN" altLang="en-US" sz="2800" b="1">
                <a:latin typeface="仿宋_GB2312" pitchFamily="49" charset="-122"/>
                <a:ea typeface="仿宋_GB2312" pitchFamily="49" charset="-122"/>
              </a:rPr>
              <a:t>三相变压器的磁路系统，可分为各相磁路彼此无关和彼此相关的两类。</a:t>
            </a:r>
          </a:p>
        </p:txBody>
      </p:sp>
      <p:sp>
        <p:nvSpPr>
          <p:cNvPr id="49157" name="Rectangle 9"/>
          <p:cNvSpPr>
            <a:spLocks noChangeArrowheads="1"/>
          </p:cNvSpPr>
          <p:nvPr/>
        </p:nvSpPr>
        <p:spPr bwMode="auto">
          <a:xfrm>
            <a:off x="323850" y="908050"/>
            <a:ext cx="41767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1 </a:t>
            </a:r>
            <a:r>
              <a:rPr lang="zh-CN" altLang="en-US" sz="2800" b="1">
                <a:latin typeface="仿宋_GB2312" pitchFamily="49" charset="-122"/>
                <a:ea typeface="仿宋_GB2312" pitchFamily="49" charset="-122"/>
              </a:rPr>
              <a:t>三相变压器的磁路系统</a:t>
            </a:r>
          </a:p>
        </p:txBody>
      </p:sp>
      <p:sp>
        <p:nvSpPr>
          <p:cNvPr id="49158" name="Rectangle 10"/>
          <p:cNvSpPr>
            <a:spLocks noChangeArrowheads="1"/>
          </p:cNvSpPr>
          <p:nvPr/>
        </p:nvSpPr>
        <p:spPr bwMode="auto">
          <a:xfrm>
            <a:off x="250825" y="2655888"/>
            <a:ext cx="388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1</a:t>
            </a:r>
            <a:r>
              <a:rPr kumimoji="1" lang="zh-CN" altLang="en-US" sz="2800" b="1">
                <a:latin typeface="仿宋_GB2312" pitchFamily="49" charset="-122"/>
                <a:ea typeface="仿宋_GB2312" pitchFamily="49" charset="-122"/>
              </a:rPr>
              <a:t>）三相组式变压器</a:t>
            </a:r>
          </a:p>
        </p:txBody>
      </p:sp>
      <p:pic>
        <p:nvPicPr>
          <p:cNvPr id="49159" name="Picture 11" descr="501"/>
          <p:cNvPicPr>
            <a:picLocks noChangeAspect="1" noChangeArrowheads="1"/>
          </p:cNvPicPr>
          <p:nvPr/>
        </p:nvPicPr>
        <p:blipFill>
          <a:blip r:embed="rId2" cstate="print">
            <a:extLst>
              <a:ext uri="{28A0092B-C50C-407E-A947-70E740481C1C}">
                <a14:useLocalDpi xmlns:a14="http://schemas.microsoft.com/office/drawing/2010/main" val="0"/>
              </a:ext>
            </a:extLst>
          </a:blip>
          <a:srcRect b="4535"/>
          <a:stretch>
            <a:fillRect/>
          </a:stretch>
        </p:blipFill>
        <p:spPr bwMode="auto">
          <a:xfrm>
            <a:off x="179388" y="3546475"/>
            <a:ext cx="4749800" cy="283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9160" name="Text Box 12"/>
          <p:cNvSpPr txBox="1">
            <a:spLocks noChangeArrowheads="1"/>
          </p:cNvSpPr>
          <p:nvPr/>
        </p:nvSpPr>
        <p:spPr bwMode="auto">
          <a:xfrm>
            <a:off x="5072063" y="2500313"/>
            <a:ext cx="3963987" cy="3786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三相组式变压器是由</a:t>
            </a:r>
            <a:r>
              <a:rPr kumimoji="1" lang="en-US" altLang="zh-CN" sz="2400" b="1" dirty="0">
                <a:latin typeface="仿宋_GB2312" pitchFamily="49" charset="-122"/>
                <a:ea typeface="仿宋_GB2312" pitchFamily="49" charset="-122"/>
              </a:rPr>
              <a:t>3</a:t>
            </a:r>
            <a:r>
              <a:rPr kumimoji="1" lang="zh-CN" altLang="en-US" sz="2400" b="1" dirty="0">
                <a:latin typeface="仿宋_GB2312" pitchFamily="49" charset="-122"/>
                <a:ea typeface="仿宋_GB2312" pitchFamily="49" charset="-122"/>
              </a:rPr>
              <a:t>个磁路相互独立的单相变压器所组成的，</a:t>
            </a:r>
            <a:r>
              <a:rPr kumimoji="1" lang="zh-CN" altLang="en-US" sz="2400" b="1" dirty="0">
                <a:solidFill>
                  <a:srgbClr val="FF0000"/>
                </a:solidFill>
                <a:latin typeface="仿宋_GB2312" pitchFamily="49" charset="-122"/>
                <a:ea typeface="仿宋_GB2312" pitchFamily="49" charset="-122"/>
              </a:rPr>
              <a:t>三相之间只有电的联系而无磁的联系</a:t>
            </a:r>
            <a:r>
              <a:rPr kumimoji="1" lang="zh-CN" altLang="en-US" sz="2400" b="1" dirty="0">
                <a:latin typeface="仿宋_GB2312" pitchFamily="49" charset="-122"/>
                <a:ea typeface="仿宋_GB2312" pitchFamily="49" charset="-122"/>
              </a:rPr>
              <a:t>。虽然各磁路相互独立，原边、副边绕组可根据要求接成星形</a:t>
            </a:r>
            <a:r>
              <a:rPr kumimoji="1" lang="en-US" altLang="zh-CN" sz="2400" b="1" dirty="0">
                <a:latin typeface="仿宋_GB2312" pitchFamily="49" charset="-122"/>
                <a:ea typeface="仿宋_GB2312" pitchFamily="49" charset="-122"/>
              </a:rPr>
              <a:t>(Y)</a:t>
            </a:r>
            <a:r>
              <a:rPr kumimoji="1" lang="zh-CN" altLang="en-US" sz="2400" b="1" dirty="0">
                <a:latin typeface="仿宋_GB2312" pitchFamily="49" charset="-122"/>
                <a:ea typeface="仿宋_GB2312" pitchFamily="49" charset="-122"/>
              </a:rPr>
              <a:t>或三角形</a:t>
            </a:r>
            <a:r>
              <a:rPr kumimoji="1" lang="en-US" altLang="zh-CN" sz="2400" b="1" dirty="0">
                <a:latin typeface="仿宋_GB2312" pitchFamily="49" charset="-122"/>
                <a:ea typeface="仿宋_GB2312" pitchFamily="49" charset="-122"/>
              </a:rPr>
              <a:t>(△)</a:t>
            </a:r>
            <a:r>
              <a:rPr kumimoji="1" lang="zh-CN" altLang="en-US" sz="2400" b="1" dirty="0">
                <a:latin typeface="仿宋_GB2312" pitchFamily="49" charset="-122"/>
                <a:ea typeface="仿宋_GB2312" pitchFamily="49" charset="-122"/>
              </a:rPr>
              <a:t>。但当对原边绕组施加对称的三相电压时，空载电流也是对称的。</a:t>
            </a:r>
          </a:p>
        </p:txBody>
      </p:sp>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E15B3D5-7407-41DF-97EC-5F83828BB74A}" type="slidenum">
              <a:rPr lang="en-US" altLang="zh-CN" sz="1400" smtClean="0"/>
              <a:pPr>
                <a:spcBef>
                  <a:spcPct val="0"/>
                </a:spcBef>
                <a:buFontTx/>
                <a:buNone/>
              </a:pPr>
              <a:t>45</a:t>
            </a:fld>
            <a:endParaRPr lang="en-US" altLang="zh-CN" sz="1400"/>
          </a:p>
        </p:txBody>
      </p:sp>
      <p:sp>
        <p:nvSpPr>
          <p:cNvPr id="50179" name="Rectangle 4"/>
          <p:cNvSpPr>
            <a:spLocks noChangeArrowheads="1"/>
          </p:cNvSpPr>
          <p:nvPr/>
        </p:nvSpPr>
        <p:spPr bwMode="auto">
          <a:xfrm>
            <a:off x="250825" y="63500"/>
            <a:ext cx="388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a:latin typeface="仿宋_GB2312" pitchFamily="49" charset="-122"/>
                <a:ea typeface="仿宋_GB2312" pitchFamily="49" charset="-122"/>
              </a:rPr>
              <a:t>（</a:t>
            </a:r>
            <a:r>
              <a:rPr kumimoji="1" lang="en-US" altLang="zh-CN" sz="2800" b="1" dirty="0">
                <a:latin typeface="仿宋_GB2312" pitchFamily="49" charset="-122"/>
                <a:ea typeface="仿宋_GB2312" pitchFamily="49" charset="-122"/>
              </a:rPr>
              <a:t>2</a:t>
            </a:r>
            <a:r>
              <a:rPr kumimoji="1" lang="zh-CN" altLang="en-US" sz="2800" b="1" dirty="0">
                <a:latin typeface="仿宋_GB2312" pitchFamily="49" charset="-122"/>
                <a:ea typeface="仿宋_GB2312" pitchFamily="49" charset="-122"/>
              </a:rPr>
              <a:t>）三相心式变压器</a:t>
            </a:r>
          </a:p>
        </p:txBody>
      </p:sp>
      <p:sp>
        <p:nvSpPr>
          <p:cNvPr id="50181" name="Text Box 6"/>
          <p:cNvSpPr txBox="1">
            <a:spLocks noChangeArrowheads="1"/>
          </p:cNvSpPr>
          <p:nvPr/>
        </p:nvSpPr>
        <p:spPr bwMode="auto">
          <a:xfrm>
            <a:off x="285750" y="714375"/>
            <a:ext cx="4862314"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与三相组式变压器不同，三相心式变压器的磁路相互关联。它是通过铁轭把</a:t>
            </a:r>
            <a:r>
              <a:rPr kumimoji="1" lang="en-US" altLang="zh-CN" sz="2400" b="1" dirty="0">
                <a:latin typeface="仿宋_GB2312" pitchFamily="49" charset="-122"/>
                <a:ea typeface="仿宋_GB2312" pitchFamily="49" charset="-122"/>
              </a:rPr>
              <a:t>3</a:t>
            </a:r>
            <a:r>
              <a:rPr kumimoji="1" lang="zh-CN" altLang="en-US" sz="2400" b="1" dirty="0">
                <a:latin typeface="仿宋_GB2312" pitchFamily="49" charset="-122"/>
                <a:ea typeface="仿宋_GB2312" pitchFamily="49" charset="-122"/>
              </a:rPr>
              <a:t>个铁心柱连在一起的。 </a:t>
            </a:r>
          </a:p>
        </p:txBody>
      </p:sp>
      <p:sp>
        <p:nvSpPr>
          <p:cNvPr id="50182" name="Text Box 7"/>
          <p:cNvSpPr txBox="1">
            <a:spLocks noChangeArrowheads="1"/>
          </p:cNvSpPr>
          <p:nvPr/>
        </p:nvSpPr>
        <p:spPr bwMode="auto">
          <a:xfrm>
            <a:off x="285750" y="2060575"/>
            <a:ext cx="81438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和同容量的三相组式变压器相比，三相心式变压器所用的材料较少、质量轻。但它的缺点在于： </a:t>
            </a:r>
          </a:p>
        </p:txBody>
      </p:sp>
      <p:sp>
        <p:nvSpPr>
          <p:cNvPr id="50183" name="Text Box 8"/>
          <p:cNvSpPr txBox="1">
            <a:spLocks noChangeArrowheads="1"/>
          </p:cNvSpPr>
          <p:nvPr/>
        </p:nvSpPr>
        <p:spPr bwMode="auto">
          <a:xfrm>
            <a:off x="428625" y="2924175"/>
            <a:ext cx="8464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仿宋_GB2312" pitchFamily="49" charset="-122"/>
                <a:ea typeface="仿宋_GB2312" pitchFamily="49" charset="-122"/>
              </a:rPr>
              <a:t>1) </a:t>
            </a:r>
            <a:r>
              <a:rPr kumimoji="1" lang="zh-CN" altLang="en-US" sz="2400" b="1" dirty="0">
                <a:latin typeface="仿宋_GB2312" pitchFamily="49" charset="-122"/>
                <a:ea typeface="仿宋_GB2312" pitchFamily="49" charset="-122"/>
              </a:rPr>
              <a:t>采用三相心式变压器供电时，任何一相发生故障，整个变压器都要进行更换，如果采用三相组式变压器，只要更换出现故障的一相即可。所以三相心式变压器的备用容量为组式变压器的</a:t>
            </a:r>
            <a:r>
              <a:rPr kumimoji="1" lang="en-US" altLang="zh-CN" sz="2400" b="1" dirty="0">
                <a:latin typeface="仿宋_GB2312" pitchFamily="49" charset="-122"/>
                <a:ea typeface="仿宋_GB2312" pitchFamily="49" charset="-122"/>
              </a:rPr>
              <a:t>3</a:t>
            </a:r>
            <a:r>
              <a:rPr kumimoji="1" lang="zh-CN" altLang="en-US" sz="2400" b="1" dirty="0">
                <a:latin typeface="仿宋_GB2312" pitchFamily="49" charset="-122"/>
                <a:ea typeface="仿宋_GB2312" pitchFamily="49" charset="-122"/>
              </a:rPr>
              <a:t>倍； </a:t>
            </a:r>
          </a:p>
        </p:txBody>
      </p:sp>
      <p:sp>
        <p:nvSpPr>
          <p:cNvPr id="50184" name="Text Box 9"/>
          <p:cNvSpPr txBox="1">
            <a:spLocks noChangeArrowheads="1"/>
          </p:cNvSpPr>
          <p:nvPr/>
        </p:nvSpPr>
        <p:spPr bwMode="auto">
          <a:xfrm>
            <a:off x="428625" y="4643438"/>
            <a:ext cx="8428038" cy="830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仿宋_GB2312" pitchFamily="49" charset="-122"/>
                <a:ea typeface="仿宋_GB2312" pitchFamily="49" charset="-122"/>
              </a:rPr>
              <a:t>2) </a:t>
            </a:r>
            <a:r>
              <a:rPr kumimoji="1" lang="zh-CN" altLang="en-US" sz="2400" b="1" dirty="0">
                <a:latin typeface="仿宋_GB2312" pitchFamily="49" charset="-122"/>
                <a:ea typeface="仿宋_GB2312" pitchFamily="49" charset="-122"/>
              </a:rPr>
              <a:t>对于大型变压器来说，如果采用心式结构，体积较大，运输不便。</a:t>
            </a:r>
            <a:r>
              <a:rPr kumimoji="1" lang="zh-CN" altLang="en-US" sz="2400" dirty="0"/>
              <a:t> </a:t>
            </a:r>
          </a:p>
        </p:txBody>
      </p:sp>
      <p:sp>
        <p:nvSpPr>
          <p:cNvPr id="50185" name="Text Box 10"/>
          <p:cNvSpPr txBox="1">
            <a:spLocks noChangeArrowheads="1"/>
          </p:cNvSpPr>
          <p:nvPr/>
        </p:nvSpPr>
        <p:spPr bwMode="auto">
          <a:xfrm>
            <a:off x="428625" y="5516563"/>
            <a:ext cx="84280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dirty="0" smtClean="0">
                <a:latin typeface="仿宋_GB2312" pitchFamily="49" charset="-122"/>
                <a:ea typeface="仿宋_GB2312" pitchFamily="49" charset="-122"/>
              </a:rPr>
              <a:t>为</a:t>
            </a:r>
            <a:r>
              <a:rPr kumimoji="1" lang="zh-CN" altLang="en-US" sz="2400" b="1" dirty="0">
                <a:latin typeface="仿宋_GB2312" pitchFamily="49" charset="-122"/>
                <a:ea typeface="仿宋_GB2312" pitchFamily="49" charset="-122"/>
              </a:rPr>
              <a:t>节省材料，多数三相变压器采用心式结构。但对于大型变压器而言，为减少备用容量以及确保运输方便，一般都是三相组式变压器。</a:t>
            </a:r>
            <a:r>
              <a:rPr kumimoji="1" lang="zh-CN" altLang="en-US" sz="2400" dirty="0"/>
              <a:t> </a:t>
            </a:r>
          </a:p>
        </p:txBody>
      </p:sp>
      <p:pic>
        <p:nvPicPr>
          <p:cNvPr id="3" name="图片 2"/>
          <p:cNvPicPr>
            <a:picLocks noChangeAspect="1"/>
          </p:cNvPicPr>
          <p:nvPr/>
        </p:nvPicPr>
        <p:blipFill>
          <a:blip r:embed="rId2"/>
          <a:stretch>
            <a:fillRect/>
          </a:stretch>
        </p:blipFill>
        <p:spPr>
          <a:xfrm>
            <a:off x="5222875" y="307975"/>
            <a:ext cx="3633788" cy="1747838"/>
          </a:xfrm>
          <a:prstGeom prst="rect">
            <a:avLst/>
          </a:prstGeom>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0584F689-BC06-415A-B35F-53F6D52C95F7}" type="slidenum">
              <a:rPr lang="en-US" altLang="zh-CN" sz="1400" smtClean="0"/>
              <a:pPr>
                <a:spcBef>
                  <a:spcPct val="0"/>
                </a:spcBef>
                <a:buFontTx/>
                <a:buNone/>
              </a:pPr>
              <a:t>46</a:t>
            </a:fld>
            <a:endParaRPr lang="en-US" altLang="zh-CN" sz="1400"/>
          </a:p>
        </p:txBody>
      </p:sp>
      <p:sp>
        <p:nvSpPr>
          <p:cNvPr id="51203" name="Rectangle 4"/>
          <p:cNvSpPr>
            <a:spLocks noChangeArrowheads="1"/>
          </p:cNvSpPr>
          <p:nvPr/>
        </p:nvSpPr>
        <p:spPr bwMode="auto">
          <a:xfrm>
            <a:off x="611188" y="188913"/>
            <a:ext cx="4311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2 </a:t>
            </a:r>
            <a:r>
              <a:rPr lang="zh-CN" altLang="en-US" sz="2800" b="1">
                <a:latin typeface="仿宋_GB2312" pitchFamily="49" charset="-122"/>
                <a:ea typeface="仿宋_GB2312" pitchFamily="49" charset="-122"/>
              </a:rPr>
              <a:t>三相变压器的电路系统</a:t>
            </a:r>
          </a:p>
        </p:txBody>
      </p:sp>
      <p:sp>
        <p:nvSpPr>
          <p:cNvPr id="51204" name="Rectangle 5"/>
          <p:cNvSpPr>
            <a:spLocks noChangeArrowheads="1"/>
          </p:cNvSpPr>
          <p:nvPr/>
        </p:nvSpPr>
        <p:spPr bwMode="auto">
          <a:xfrm>
            <a:off x="684213" y="908050"/>
            <a:ext cx="7416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变压器原边、副边绕组首末端标记及连接方法 </a:t>
            </a:r>
          </a:p>
        </p:txBody>
      </p:sp>
      <p:sp>
        <p:nvSpPr>
          <p:cNvPr id="51205" name="Rectangle 6"/>
          <p:cNvSpPr>
            <a:spLocks noChangeArrowheads="1"/>
          </p:cNvSpPr>
          <p:nvPr/>
        </p:nvSpPr>
        <p:spPr bwMode="auto">
          <a:xfrm>
            <a:off x="500063" y="1700213"/>
            <a:ext cx="82867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latin typeface="仿宋_GB2312" pitchFamily="49" charset="-122"/>
                <a:ea typeface="仿宋_GB2312" pitchFamily="49" charset="-122"/>
              </a:rPr>
              <a:t>    </a:t>
            </a:r>
            <a:r>
              <a:rPr kumimoji="1" lang="zh-CN" altLang="en-US" sz="2800" b="1">
                <a:latin typeface="仿宋_GB2312" pitchFamily="49" charset="-122"/>
                <a:ea typeface="仿宋_GB2312" pitchFamily="49" charset="-122"/>
              </a:rPr>
              <a:t>单相变压器原边绕组的首、末端被标记为</a:t>
            </a:r>
            <a:r>
              <a:rPr kumimoji="1" lang="en-US" altLang="zh-CN" sz="2800" b="1">
                <a:latin typeface="仿宋_GB2312" pitchFamily="49" charset="-122"/>
                <a:ea typeface="仿宋_GB2312" pitchFamily="49" charset="-122"/>
              </a:rPr>
              <a:t>U</a:t>
            </a: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X</a:t>
            </a:r>
            <a:r>
              <a:rPr kumimoji="1" lang="zh-CN" altLang="en-US" sz="2800" b="1">
                <a:latin typeface="仿宋_GB2312" pitchFamily="49" charset="-122"/>
                <a:ea typeface="仿宋_GB2312" pitchFamily="49" charset="-122"/>
              </a:rPr>
              <a:t>；把副边绕组的首、末端标记为</a:t>
            </a:r>
            <a:r>
              <a:rPr kumimoji="1" lang="en-US" altLang="zh-CN" sz="2800" b="1">
                <a:latin typeface="仿宋_GB2312" pitchFamily="49" charset="-122"/>
                <a:ea typeface="仿宋_GB2312" pitchFamily="49" charset="-122"/>
              </a:rPr>
              <a:t>u</a:t>
            </a: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x</a:t>
            </a:r>
            <a:r>
              <a:rPr kumimoji="1" lang="zh-CN" altLang="en-US" sz="2800" b="1">
                <a:latin typeface="仿宋_GB2312" pitchFamily="49" charset="-122"/>
                <a:ea typeface="仿宋_GB2312" pitchFamily="49" charset="-122"/>
              </a:rPr>
              <a:t>。对三相变压器而言，为研究方便，也对其首、末端加以标记，如表所示。 </a:t>
            </a:r>
          </a:p>
        </p:txBody>
      </p:sp>
      <p:sp>
        <p:nvSpPr>
          <p:cNvPr id="51206" name="Rectangle 12"/>
          <p:cNvSpPr>
            <a:spLocks noChangeArrowheads="1"/>
          </p:cNvSpPr>
          <p:nvPr/>
        </p:nvSpPr>
        <p:spPr bwMode="auto">
          <a:xfrm>
            <a:off x="0" y="32051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aphicFrame>
        <p:nvGraphicFramePr>
          <p:cNvPr id="32862" name="Group 94"/>
          <p:cNvGraphicFramePr>
            <a:graphicFrameLocks noGrp="1"/>
          </p:cNvGraphicFramePr>
          <p:nvPr/>
        </p:nvGraphicFramePr>
        <p:xfrm>
          <a:off x="1403350" y="4094163"/>
          <a:ext cx="6624638" cy="1978026"/>
        </p:xfrm>
        <a:graphic>
          <a:graphicData uri="http://schemas.openxmlformats.org/drawingml/2006/table">
            <a:tbl>
              <a:tblPr/>
              <a:tblGrid>
                <a:gridCol w="1841500">
                  <a:extLst>
                    <a:ext uri="{9D8B030D-6E8A-4147-A177-3AD203B41FA5}">
                      <a16:colId xmlns:a16="http://schemas.microsoft.com/office/drawing/2014/main" val="20000"/>
                    </a:ext>
                  </a:extLst>
                </a:gridCol>
                <a:gridCol w="1684338">
                  <a:extLst>
                    <a:ext uri="{9D8B030D-6E8A-4147-A177-3AD203B41FA5}">
                      <a16:colId xmlns:a16="http://schemas.microsoft.com/office/drawing/2014/main" val="20001"/>
                    </a:ext>
                  </a:extLst>
                </a:gridCol>
                <a:gridCol w="1606550">
                  <a:extLst>
                    <a:ext uri="{9D8B030D-6E8A-4147-A177-3AD203B41FA5}">
                      <a16:colId xmlns:a16="http://schemas.microsoft.com/office/drawing/2014/main" val="20002"/>
                    </a:ext>
                  </a:extLst>
                </a:gridCol>
                <a:gridCol w="1492250">
                  <a:extLst>
                    <a:ext uri="{9D8B030D-6E8A-4147-A177-3AD203B41FA5}">
                      <a16:colId xmlns:a16="http://schemas.microsoft.com/office/drawing/2014/main" val="20003"/>
                    </a:ext>
                  </a:extLst>
                </a:gridCol>
              </a:tblGrid>
              <a:tr h="6588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绕组名称</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首端</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末端</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中点</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0"/>
                  </a:ext>
                </a:extLst>
              </a:tr>
              <a:tr h="660400">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原边绕组</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U</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V</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W</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Y</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Z</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O</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658813">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2000" b="1" i="0" u="none" strike="noStrike" cap="none" normalizeH="0" baseline="0">
                          <a:ln>
                            <a:noFill/>
                          </a:ln>
                          <a:solidFill>
                            <a:schemeClr val="tx1"/>
                          </a:solidFill>
                          <a:effectLst/>
                          <a:latin typeface="Times New Roman" pitchFamily="18" charset="0"/>
                          <a:ea typeface="宋体" pitchFamily="2" charset="-122"/>
                        </a:rPr>
                        <a:t>副边绕组</a:t>
                      </a:r>
                      <a:endParaRPr kumimoji="0" lang="zh-CN" altLang="en-US"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u</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v</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w</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a:ln>
                            <a:noFill/>
                          </a:ln>
                          <a:solidFill>
                            <a:schemeClr val="tx1"/>
                          </a:solidFill>
                          <a:effectLst/>
                          <a:latin typeface="Times New Roman" pitchFamily="18" charset="0"/>
                          <a:ea typeface="宋体" pitchFamily="2" charset="-122"/>
                        </a:rPr>
                        <a:t>x</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y</a:t>
                      </a:r>
                      <a:r>
                        <a:rPr kumimoji="0" lang="zh-CN" altLang="en-US" sz="2000" b="1" i="0" u="none" strike="noStrike" cap="none" normalizeH="0" baseline="0">
                          <a:ln>
                            <a:noFill/>
                          </a:ln>
                          <a:solidFill>
                            <a:schemeClr val="tx1"/>
                          </a:solidFill>
                          <a:effectLst/>
                          <a:latin typeface="Times New Roman" pitchFamily="18" charset="0"/>
                          <a:ea typeface="宋体" pitchFamily="2" charset="-122"/>
                        </a:rPr>
                        <a:t>、</a:t>
                      </a:r>
                      <a:r>
                        <a:rPr kumimoji="0" lang="en-US" altLang="zh-CN" sz="2000" b="1" i="0" u="none" strike="noStrike" cap="none" normalizeH="0" baseline="0">
                          <a:ln>
                            <a:noFill/>
                          </a:ln>
                          <a:solidFill>
                            <a:schemeClr val="tx1"/>
                          </a:solidFill>
                          <a:effectLst/>
                          <a:latin typeface="Times New Roman" pitchFamily="18" charset="0"/>
                          <a:ea typeface="宋体" pitchFamily="2" charset="-122"/>
                        </a:rPr>
                        <a:t>z</a:t>
                      </a:r>
                      <a:endParaRPr kumimoji="0" lang="en-US" altLang="zh-CN" sz="20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2000" b="1" i="0" u="none" strike="noStrike" cap="none" normalizeH="0" baseline="0" dirty="0">
                          <a:ln>
                            <a:noFill/>
                          </a:ln>
                          <a:solidFill>
                            <a:schemeClr val="tx1"/>
                          </a:solidFill>
                          <a:effectLst/>
                          <a:latin typeface="Times New Roman" pitchFamily="18" charset="0"/>
                          <a:ea typeface="宋体" pitchFamily="2" charset="-122"/>
                        </a:rPr>
                        <a:t>O</a:t>
                      </a:r>
                      <a:endParaRPr kumimoji="0" lang="en-US" altLang="zh-CN" sz="20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0D6C29E-5B4F-4F5E-A571-CA61DBB62F65}" type="slidenum">
              <a:rPr lang="en-US" altLang="zh-CN" sz="1400" smtClean="0"/>
              <a:pPr>
                <a:spcBef>
                  <a:spcPct val="0"/>
                </a:spcBef>
                <a:buFontTx/>
                <a:buNone/>
              </a:pPr>
              <a:t>47</a:t>
            </a:fld>
            <a:endParaRPr lang="en-US" altLang="zh-CN" sz="1400"/>
          </a:p>
        </p:txBody>
      </p:sp>
      <p:sp>
        <p:nvSpPr>
          <p:cNvPr id="52227" name="Rectangle 4"/>
          <p:cNvSpPr>
            <a:spLocks noChangeArrowheads="1"/>
          </p:cNvSpPr>
          <p:nvPr/>
        </p:nvSpPr>
        <p:spPr bwMode="auto">
          <a:xfrm>
            <a:off x="611188" y="981075"/>
            <a:ext cx="28082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1 </a:t>
            </a:r>
            <a:r>
              <a:rPr lang="zh-CN" altLang="en-US" sz="2800" b="1">
                <a:latin typeface="仿宋_GB2312" pitchFamily="49" charset="-122"/>
                <a:ea typeface="仿宋_GB2312" pitchFamily="49" charset="-122"/>
              </a:rPr>
              <a:t>仪用互感器</a:t>
            </a:r>
          </a:p>
        </p:txBody>
      </p:sp>
      <p:sp>
        <p:nvSpPr>
          <p:cNvPr id="52228" name="Rectangle 8"/>
          <p:cNvSpPr>
            <a:spLocks noChangeArrowheads="1"/>
          </p:cNvSpPr>
          <p:nvPr/>
        </p:nvSpPr>
        <p:spPr bwMode="auto">
          <a:xfrm>
            <a:off x="1008063" y="260350"/>
            <a:ext cx="3859212"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b="1">
                <a:latin typeface="仿宋_GB2312" pitchFamily="49" charset="-122"/>
                <a:ea typeface="仿宋_GB2312" pitchFamily="49" charset="-122"/>
              </a:rPr>
              <a:t>1.5 </a:t>
            </a:r>
            <a:r>
              <a:rPr kumimoji="1" lang="zh-CN" altLang="en-US" b="1">
                <a:latin typeface="仿宋_GB2312" pitchFamily="49" charset="-122"/>
                <a:ea typeface="仿宋_GB2312" pitchFamily="49" charset="-122"/>
              </a:rPr>
              <a:t>特殊用途变压器</a:t>
            </a:r>
          </a:p>
        </p:txBody>
      </p:sp>
      <p:sp>
        <p:nvSpPr>
          <p:cNvPr id="52229" name="Text Box 9"/>
          <p:cNvSpPr txBox="1">
            <a:spLocks noChangeArrowheads="1"/>
          </p:cNvSpPr>
          <p:nvPr/>
        </p:nvSpPr>
        <p:spPr bwMode="auto">
          <a:xfrm>
            <a:off x="428625" y="1571625"/>
            <a:ext cx="8499475"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仿宋_GB2312" pitchFamily="49" charset="-122"/>
                <a:ea typeface="仿宋_GB2312" pitchFamily="49" charset="-122"/>
              </a:rPr>
              <a:t>    </a:t>
            </a:r>
            <a:r>
              <a:rPr kumimoji="1" lang="zh-CN" altLang="en-US" sz="2400" b="1">
                <a:latin typeface="仿宋_GB2312" pitchFamily="49" charset="-122"/>
                <a:ea typeface="仿宋_GB2312" pitchFamily="49" charset="-122"/>
              </a:rPr>
              <a:t>仪用互感器是配电系统中供测量和保护用的设备，分为电流互感器和电压互感器两类。它们的工作原理和变压器相似。</a:t>
            </a:r>
          </a:p>
        </p:txBody>
      </p:sp>
      <p:sp>
        <p:nvSpPr>
          <p:cNvPr id="52230" name="Rectangle 10"/>
          <p:cNvSpPr>
            <a:spLocks noChangeArrowheads="1"/>
          </p:cNvSpPr>
          <p:nvPr/>
        </p:nvSpPr>
        <p:spPr bwMode="auto">
          <a:xfrm>
            <a:off x="500063" y="2714625"/>
            <a:ext cx="388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1</a:t>
            </a:r>
            <a:r>
              <a:rPr kumimoji="1" lang="zh-CN" altLang="en-US" sz="2800" b="1">
                <a:latin typeface="仿宋_GB2312" pitchFamily="49" charset="-122"/>
                <a:ea typeface="仿宋_GB2312" pitchFamily="49" charset="-122"/>
              </a:rPr>
              <a:t>）电压互感器</a:t>
            </a:r>
          </a:p>
        </p:txBody>
      </p:sp>
      <p:pic>
        <p:nvPicPr>
          <p:cNvPr id="52231" name="Picture 11" descr="60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92333" y="2714625"/>
            <a:ext cx="2177283" cy="18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2" name="Text Box 12"/>
          <p:cNvSpPr txBox="1">
            <a:spLocks noChangeArrowheads="1"/>
          </p:cNvSpPr>
          <p:nvPr/>
        </p:nvSpPr>
        <p:spPr bwMode="auto">
          <a:xfrm>
            <a:off x="285750" y="3357563"/>
            <a:ext cx="6011863"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None/>
            </a:pPr>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电压互感器又称仪表变压器，也称</a:t>
            </a:r>
            <a:r>
              <a:rPr kumimoji="1" lang="en-US" altLang="zh-CN" sz="2400" b="1" dirty="0" smtClean="0">
                <a:latin typeface="仿宋_GB2312" pitchFamily="49" charset="-122"/>
                <a:ea typeface="仿宋_GB2312" pitchFamily="49" charset="-122"/>
              </a:rPr>
              <a:t>PT</a:t>
            </a:r>
            <a:r>
              <a:rPr lang="en-US" altLang="zh-CN" dirty="0"/>
              <a:t> </a:t>
            </a:r>
            <a:r>
              <a:rPr lang="en-US" altLang="zh-CN" sz="1600" dirty="0"/>
              <a:t>(Potential Transformer) </a:t>
            </a:r>
            <a:r>
              <a:rPr kumimoji="1" lang="zh-CN" altLang="en-US" sz="2400" b="1" dirty="0" smtClean="0">
                <a:latin typeface="仿宋_GB2312" pitchFamily="49" charset="-122"/>
                <a:ea typeface="仿宋_GB2312" pitchFamily="49" charset="-122"/>
              </a:rPr>
              <a:t>或</a:t>
            </a:r>
            <a:r>
              <a:rPr kumimoji="1" lang="en-US" altLang="zh-CN" sz="2400" b="1" dirty="0">
                <a:latin typeface="仿宋_GB2312" pitchFamily="49" charset="-122"/>
                <a:ea typeface="仿宋_GB2312" pitchFamily="49" charset="-122"/>
              </a:rPr>
              <a:t>TV</a:t>
            </a:r>
            <a:r>
              <a:rPr lang="zh-CN" altLang="en-US" sz="1600" dirty="0" smtClean="0"/>
              <a:t>（</a:t>
            </a:r>
            <a:r>
              <a:rPr lang="en-US" altLang="zh-CN" sz="1600" dirty="0" smtClean="0"/>
              <a:t>transformer-volt </a:t>
            </a:r>
            <a:r>
              <a:rPr lang="zh-CN" altLang="en-US" sz="1600" dirty="0" smtClean="0"/>
              <a:t>）</a:t>
            </a:r>
            <a:r>
              <a:rPr kumimoji="1" lang="zh-CN" altLang="en-US" sz="2400" b="1" dirty="0" smtClean="0">
                <a:latin typeface="仿宋_GB2312" pitchFamily="49" charset="-122"/>
                <a:ea typeface="仿宋_GB2312" pitchFamily="49" charset="-122"/>
              </a:rPr>
              <a:t>。</a:t>
            </a:r>
            <a:endParaRPr kumimoji="1" lang="en-US" altLang="zh-CN" sz="2400" b="1" dirty="0">
              <a:latin typeface="仿宋_GB2312" pitchFamily="49" charset="-122"/>
              <a:ea typeface="仿宋_GB2312" pitchFamily="49" charset="-122"/>
            </a:endParaRPr>
          </a:p>
          <a:p>
            <a:pPr eaLnBrk="1" hangingPunct="1">
              <a:spcBef>
                <a:spcPct val="50000"/>
              </a:spcBef>
              <a:buFontTx/>
              <a:buNone/>
            </a:pPr>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电压互感器原边绕组并接于被测量线路。副边接有电压表，相当于一个副边开路的变压器。</a:t>
            </a:r>
            <a:endParaRPr kumimoji="1" lang="en-US" altLang="zh-CN" sz="2400" b="1" dirty="0">
              <a:latin typeface="仿宋_GB2312" pitchFamily="49" charset="-122"/>
              <a:ea typeface="仿宋_GB2312" pitchFamily="49" charset="-122"/>
            </a:endParaRPr>
          </a:p>
          <a:p>
            <a:pPr eaLnBrk="1" hangingPunct="1">
              <a:spcBef>
                <a:spcPct val="50000"/>
              </a:spcBef>
              <a:buFontTx/>
              <a:buNone/>
            </a:pPr>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为了安全起见，副边绕组必须有一点可靠接地，并且副边绕组绝对不能短路。 </a:t>
            </a:r>
            <a:r>
              <a:rPr kumimoji="1" lang="zh-CN" altLang="en-US" sz="2400" b="1" dirty="0">
                <a:latin typeface="Times New Roman" panose="02020603050405020304" pitchFamily="18" charset="0"/>
                <a:ea typeface="仿宋_GB2312" pitchFamily="49" charset="-122"/>
              </a:rPr>
              <a:t> </a:t>
            </a:r>
            <a:r>
              <a:rPr kumimoji="1" lang="zh-CN" altLang="en-US" sz="2400" b="1" dirty="0">
                <a:latin typeface="仿宋_GB2312" pitchFamily="49" charset="-122"/>
                <a:ea typeface="仿宋_GB2312" pitchFamily="49" charset="-122"/>
              </a:rPr>
              <a:t> </a:t>
            </a:r>
          </a:p>
        </p:txBody>
      </p:sp>
      <p:pic>
        <p:nvPicPr>
          <p:cNvPr id="2" name="图片 1"/>
          <p:cNvPicPr>
            <a:picLocks noChangeAspect="1"/>
          </p:cNvPicPr>
          <p:nvPr/>
        </p:nvPicPr>
        <p:blipFill rotWithShape="1">
          <a:blip r:embed="rId3"/>
          <a:srcRect b="5783"/>
          <a:stretch/>
        </p:blipFill>
        <p:spPr>
          <a:xfrm>
            <a:off x="6803814" y="4512989"/>
            <a:ext cx="1728625" cy="2191325"/>
          </a:xfrm>
          <a:prstGeom prst="rect">
            <a:avLst/>
          </a:prstGeom>
        </p:spPr>
      </p:pic>
    </p:spTree>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93CB1D4-0114-4122-9A89-230778E9439B}" type="slidenum">
              <a:rPr lang="en-US" altLang="zh-CN" sz="1400" smtClean="0"/>
              <a:pPr>
                <a:spcBef>
                  <a:spcPct val="0"/>
                </a:spcBef>
                <a:buFontTx/>
                <a:buNone/>
              </a:pPr>
              <a:t>48</a:t>
            </a:fld>
            <a:endParaRPr lang="en-US" altLang="zh-CN" sz="1400"/>
          </a:p>
        </p:txBody>
      </p:sp>
      <p:sp>
        <p:nvSpPr>
          <p:cNvPr id="53251" name="Rectangle 4"/>
          <p:cNvSpPr>
            <a:spLocks noChangeArrowheads="1"/>
          </p:cNvSpPr>
          <p:nvPr/>
        </p:nvSpPr>
        <p:spPr bwMode="auto">
          <a:xfrm>
            <a:off x="34925" y="260350"/>
            <a:ext cx="388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2</a:t>
            </a:r>
            <a:r>
              <a:rPr kumimoji="1" lang="zh-CN" altLang="en-US" sz="2800" b="1">
                <a:latin typeface="仿宋_GB2312" pitchFamily="49" charset="-122"/>
                <a:ea typeface="仿宋_GB2312" pitchFamily="49" charset="-122"/>
              </a:rPr>
              <a:t>）电流互感器</a:t>
            </a:r>
          </a:p>
        </p:txBody>
      </p:sp>
      <p:pic>
        <p:nvPicPr>
          <p:cNvPr id="53252" name="Picture 5" descr="604"/>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10749"/>
          <a:stretch/>
        </p:blipFill>
        <p:spPr bwMode="auto">
          <a:xfrm>
            <a:off x="251520" y="3812503"/>
            <a:ext cx="2244318" cy="15460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3" name="Text Box 6"/>
          <p:cNvSpPr txBox="1">
            <a:spLocks noChangeArrowheads="1"/>
          </p:cNvSpPr>
          <p:nvPr/>
        </p:nvSpPr>
        <p:spPr bwMode="auto">
          <a:xfrm>
            <a:off x="530640" y="1172346"/>
            <a:ext cx="7812088"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000" b="1" dirty="0">
                <a:latin typeface="仿宋_GB2312" pitchFamily="49" charset="-122"/>
                <a:ea typeface="仿宋_GB2312" pitchFamily="49" charset="-122"/>
              </a:rPr>
              <a:t>    </a:t>
            </a:r>
            <a:r>
              <a:rPr kumimoji="1" lang="zh-CN" altLang="en-US" sz="2000" b="1" dirty="0">
                <a:latin typeface="仿宋_GB2312" pitchFamily="49" charset="-122"/>
                <a:ea typeface="仿宋_GB2312" pitchFamily="49" charset="-122"/>
              </a:rPr>
              <a:t>电流互感器也是按电磁感应原理制成的，也称</a:t>
            </a:r>
            <a:r>
              <a:rPr kumimoji="1" lang="en-US" altLang="zh-CN" sz="2000" b="1" dirty="0" smtClean="0">
                <a:latin typeface="仿宋_GB2312" pitchFamily="49" charset="-122"/>
                <a:ea typeface="仿宋_GB2312" pitchFamily="49" charset="-122"/>
              </a:rPr>
              <a:t>CT</a:t>
            </a:r>
            <a:r>
              <a:rPr lang="en-US" altLang="zh-CN" sz="2000" dirty="0" smtClean="0"/>
              <a:t>(</a:t>
            </a:r>
            <a:r>
              <a:rPr lang="en-US" altLang="zh-CN" sz="1600" dirty="0" smtClean="0"/>
              <a:t>Current</a:t>
            </a:r>
            <a:r>
              <a:rPr lang="en-US" altLang="zh-CN" sz="2000" dirty="0" smtClean="0"/>
              <a:t> </a:t>
            </a:r>
            <a:r>
              <a:rPr lang="en-US" altLang="zh-CN" sz="1600" dirty="0"/>
              <a:t>Transformer</a:t>
            </a:r>
            <a:r>
              <a:rPr lang="en-US" altLang="zh-CN" sz="2000" dirty="0"/>
              <a:t>) </a:t>
            </a:r>
            <a:r>
              <a:rPr kumimoji="1" lang="zh-CN" altLang="en-US" sz="2000" b="1" dirty="0" smtClean="0">
                <a:latin typeface="仿宋_GB2312" pitchFamily="49" charset="-122"/>
                <a:ea typeface="仿宋_GB2312" pitchFamily="49" charset="-122"/>
              </a:rPr>
              <a:t>或</a:t>
            </a:r>
            <a:r>
              <a:rPr kumimoji="1" lang="en-US" altLang="zh-CN" sz="2000" b="1" dirty="0" smtClean="0">
                <a:latin typeface="仿宋_GB2312" pitchFamily="49" charset="-122"/>
                <a:ea typeface="仿宋_GB2312" pitchFamily="49" charset="-122"/>
              </a:rPr>
              <a:t>TA</a:t>
            </a:r>
            <a:r>
              <a:rPr kumimoji="1" lang="zh-CN" altLang="en-US" sz="2000" b="1" dirty="0">
                <a:latin typeface="仿宋_GB2312" pitchFamily="49" charset="-122"/>
                <a:ea typeface="仿宋_GB2312" pitchFamily="49" charset="-122"/>
              </a:rPr>
              <a:t>（</a:t>
            </a:r>
            <a:r>
              <a:rPr lang="en-US" altLang="zh-CN" sz="1600" dirty="0" smtClean="0"/>
              <a:t>transformer-Ampere</a:t>
            </a:r>
            <a:r>
              <a:rPr kumimoji="1" lang="zh-CN" altLang="en-US" sz="2000" b="1" dirty="0" smtClean="0">
                <a:latin typeface="仿宋_GB2312" pitchFamily="49" charset="-122"/>
                <a:ea typeface="仿宋_GB2312" pitchFamily="49" charset="-122"/>
              </a:rPr>
              <a:t>）</a:t>
            </a:r>
            <a:r>
              <a:rPr kumimoji="1" lang="zh-CN" altLang="en-US" sz="2000" b="1" dirty="0">
                <a:latin typeface="仿宋_GB2312" pitchFamily="49" charset="-122"/>
                <a:ea typeface="仿宋_GB2312" pitchFamily="49" charset="-122"/>
              </a:rPr>
              <a:t>。</a:t>
            </a:r>
            <a:endParaRPr kumimoji="1" lang="en-US" altLang="zh-CN" sz="2000" b="1" dirty="0">
              <a:latin typeface="仿宋_GB2312" pitchFamily="49" charset="-122"/>
              <a:ea typeface="仿宋_GB2312" pitchFamily="49" charset="-122"/>
            </a:endParaRPr>
          </a:p>
          <a:p>
            <a:pPr eaLnBrk="1" hangingPunct="1">
              <a:spcBef>
                <a:spcPct val="50000"/>
              </a:spcBef>
              <a:buFontTx/>
              <a:buNone/>
            </a:pPr>
            <a:r>
              <a:rPr kumimoji="1" lang="zh-CN" altLang="en-US" sz="2000" b="1" dirty="0">
                <a:latin typeface="仿宋_GB2312" pitchFamily="49" charset="-122"/>
                <a:ea typeface="仿宋_GB2312" pitchFamily="49" charset="-122"/>
              </a:rPr>
              <a:t>  原边绕组串接于被测线路中，副边绕组与测量仪表或继电器的电流线圈串联，副边绕组的电流按一定的变比反应原边电路的电流。</a:t>
            </a:r>
            <a:endParaRPr kumimoji="1" lang="en-US" altLang="zh-CN" sz="2000" b="1" dirty="0">
              <a:latin typeface="仿宋_GB2312" pitchFamily="49" charset="-122"/>
              <a:ea typeface="仿宋_GB2312" pitchFamily="49" charset="-122"/>
            </a:endParaRPr>
          </a:p>
          <a:p>
            <a:pPr eaLnBrk="1" hangingPunct="1">
              <a:spcBef>
                <a:spcPct val="50000"/>
              </a:spcBef>
              <a:buFontTx/>
              <a:buNone/>
            </a:pPr>
            <a:r>
              <a:rPr kumimoji="1" lang="zh-CN" altLang="en-US" sz="2000" b="1" dirty="0">
                <a:latin typeface="仿宋_GB2312" pitchFamily="49" charset="-122"/>
                <a:ea typeface="仿宋_GB2312" pitchFamily="49" charset="-122"/>
              </a:rPr>
              <a:t>  电流互感器的副边绕组必须有一点接地。</a:t>
            </a:r>
            <a:endParaRPr kumimoji="1" lang="en-US" altLang="zh-CN" sz="2000" b="1" dirty="0">
              <a:latin typeface="仿宋_GB2312" pitchFamily="49" charset="-122"/>
              <a:ea typeface="仿宋_GB2312" pitchFamily="49" charset="-122"/>
            </a:endParaRPr>
          </a:p>
          <a:p>
            <a:pPr eaLnBrk="1" hangingPunct="1">
              <a:spcBef>
                <a:spcPct val="50000"/>
              </a:spcBef>
              <a:buFontTx/>
              <a:buNone/>
            </a:pPr>
            <a:r>
              <a:rPr kumimoji="1" lang="en-US" altLang="zh-CN" sz="2000" b="1" dirty="0">
                <a:latin typeface="仿宋_GB2312" pitchFamily="49" charset="-122"/>
                <a:ea typeface="仿宋_GB2312" pitchFamily="49" charset="-122"/>
              </a:rPr>
              <a:t>   </a:t>
            </a:r>
            <a:r>
              <a:rPr kumimoji="1" lang="zh-CN" altLang="en-US" sz="2000" b="1" dirty="0">
                <a:latin typeface="仿宋_GB2312" pitchFamily="49" charset="-122"/>
                <a:ea typeface="仿宋_GB2312" pitchFamily="49" charset="-122"/>
              </a:rPr>
              <a:t>由于作为电流互感器负载的电流表或继电器的电流线圈阻抗都很小，所以</a:t>
            </a:r>
            <a:r>
              <a:rPr kumimoji="1" lang="zh-CN" altLang="en-US" sz="2000" b="1" dirty="0">
                <a:solidFill>
                  <a:srgbClr val="FF0000"/>
                </a:solidFill>
                <a:latin typeface="仿宋_GB2312" pitchFamily="49" charset="-122"/>
                <a:ea typeface="仿宋_GB2312" pitchFamily="49" charset="-122"/>
              </a:rPr>
              <a:t>电流互感器在正常运行时接近于短路状态</a:t>
            </a:r>
            <a:r>
              <a:rPr kumimoji="1" lang="zh-CN" altLang="en-US" sz="2000" b="1" dirty="0">
                <a:latin typeface="仿宋_GB2312" pitchFamily="49" charset="-122"/>
                <a:ea typeface="仿宋_GB2312" pitchFamily="49" charset="-122"/>
              </a:rPr>
              <a:t>。</a:t>
            </a:r>
          </a:p>
        </p:txBody>
      </p:sp>
      <p:pic>
        <p:nvPicPr>
          <p:cNvPr id="3" name="图片 2"/>
          <p:cNvPicPr>
            <a:picLocks noChangeAspect="1"/>
          </p:cNvPicPr>
          <p:nvPr/>
        </p:nvPicPr>
        <p:blipFill rotWithShape="1">
          <a:blip r:embed="rId4"/>
          <a:srcRect r="50013" b="28670"/>
          <a:stretch/>
        </p:blipFill>
        <p:spPr>
          <a:xfrm>
            <a:off x="2543175" y="3844526"/>
            <a:ext cx="1575871" cy="1744713"/>
          </a:xfrm>
          <a:prstGeom prst="rect">
            <a:avLst/>
          </a:prstGeom>
        </p:spPr>
      </p:pic>
      <p:sp>
        <p:nvSpPr>
          <p:cNvPr id="4" name="矩形 3"/>
          <p:cNvSpPr/>
          <p:nvPr/>
        </p:nvSpPr>
        <p:spPr>
          <a:xfrm>
            <a:off x="1277422" y="5987651"/>
            <a:ext cx="2646878" cy="461665"/>
          </a:xfrm>
          <a:prstGeom prst="rect">
            <a:avLst/>
          </a:prstGeom>
        </p:spPr>
        <p:txBody>
          <a:bodyPr wrap="none">
            <a:spAutoFit/>
          </a:bodyPr>
          <a:lstStyle/>
          <a:p>
            <a:r>
              <a:rPr lang="zh-CN" altLang="en-US" dirty="0">
                <a:solidFill>
                  <a:srgbClr val="333333"/>
                </a:solidFill>
                <a:latin typeface="arial" panose="020B0604020202020204" pitchFamily="34" charset="0"/>
              </a:rPr>
              <a:t>电磁式电流互感器</a:t>
            </a:r>
            <a:endParaRPr lang="zh-CN" altLang="en-US" dirty="0"/>
          </a:p>
        </p:txBody>
      </p:sp>
      <p:pic>
        <p:nvPicPr>
          <p:cNvPr id="6" name="图片 5"/>
          <p:cNvPicPr>
            <a:picLocks noChangeAspect="1"/>
          </p:cNvPicPr>
          <p:nvPr/>
        </p:nvPicPr>
        <p:blipFill>
          <a:blip r:embed="rId5"/>
          <a:stretch>
            <a:fillRect/>
          </a:stretch>
        </p:blipFill>
        <p:spPr>
          <a:xfrm>
            <a:off x="4289298" y="3995755"/>
            <a:ext cx="1538059" cy="1593484"/>
          </a:xfrm>
          <a:prstGeom prst="rect">
            <a:avLst/>
          </a:prstGeom>
        </p:spPr>
      </p:pic>
      <p:pic>
        <p:nvPicPr>
          <p:cNvPr id="8" name="图片 7"/>
          <p:cNvPicPr>
            <a:picLocks noChangeAspect="1"/>
          </p:cNvPicPr>
          <p:nvPr/>
        </p:nvPicPr>
        <p:blipFill rotWithShape="1">
          <a:blip r:embed="rId6"/>
          <a:srcRect l="25978" t="27320" r="21740" b="10688"/>
          <a:stretch/>
        </p:blipFill>
        <p:spPr>
          <a:xfrm>
            <a:off x="7589364" y="260350"/>
            <a:ext cx="1228675" cy="1361504"/>
          </a:xfrm>
          <a:prstGeom prst="rect">
            <a:avLst/>
          </a:prstGeom>
        </p:spPr>
      </p:pic>
      <p:pic>
        <p:nvPicPr>
          <p:cNvPr id="9" name="图片 8"/>
          <p:cNvPicPr>
            <a:picLocks noChangeAspect="1"/>
          </p:cNvPicPr>
          <p:nvPr/>
        </p:nvPicPr>
        <p:blipFill rotWithShape="1">
          <a:blip r:embed="rId7"/>
          <a:srcRect l="14563" r="16926"/>
          <a:stretch/>
        </p:blipFill>
        <p:spPr>
          <a:xfrm>
            <a:off x="5809205" y="3812503"/>
            <a:ext cx="3096344" cy="2499820"/>
          </a:xfrm>
          <a:prstGeom prst="rect">
            <a:avLst/>
          </a:prstGeom>
        </p:spPr>
      </p:pic>
    </p:spTree>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灯片编号占位符 3"/>
          <p:cNvSpPr>
            <a:spLocks noGrp="1"/>
          </p:cNvSpPr>
          <p:nvPr>
            <p:ph type="sldNum" sz="quarter" idx="12"/>
          </p:nvPr>
        </p:nvSpPr>
        <p:spPr>
          <a:xfrm>
            <a:off x="8172400" y="6245225"/>
            <a:ext cx="514400" cy="47625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D63661D-F69F-4683-825A-B25A95B5916E}" type="slidenum">
              <a:rPr lang="en-US" altLang="zh-CN" sz="1400" smtClean="0"/>
              <a:pPr>
                <a:spcBef>
                  <a:spcPct val="0"/>
                </a:spcBef>
                <a:buFontTx/>
                <a:buNone/>
              </a:pPr>
              <a:t>49</a:t>
            </a:fld>
            <a:endParaRPr lang="en-US" altLang="zh-CN" sz="1400"/>
          </a:p>
        </p:txBody>
      </p:sp>
      <p:sp>
        <p:nvSpPr>
          <p:cNvPr id="54275" name="Rectangle 4"/>
          <p:cNvSpPr>
            <a:spLocks noChangeArrowheads="1"/>
          </p:cNvSpPr>
          <p:nvPr/>
        </p:nvSpPr>
        <p:spPr bwMode="auto">
          <a:xfrm>
            <a:off x="468313" y="404813"/>
            <a:ext cx="43005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2 </a:t>
            </a:r>
            <a:r>
              <a:rPr lang="zh-CN" altLang="en-US" sz="2800" b="1">
                <a:latin typeface="仿宋_GB2312" pitchFamily="49" charset="-122"/>
                <a:ea typeface="仿宋_GB2312" pitchFamily="49" charset="-122"/>
              </a:rPr>
              <a:t>自耦变压器</a:t>
            </a:r>
          </a:p>
        </p:txBody>
      </p:sp>
      <p:sp>
        <p:nvSpPr>
          <p:cNvPr id="54276" name="Rectangle 8"/>
          <p:cNvSpPr>
            <a:spLocks noChangeArrowheads="1"/>
          </p:cNvSpPr>
          <p:nvPr/>
        </p:nvSpPr>
        <p:spPr bwMode="auto">
          <a:xfrm>
            <a:off x="0" y="3214688"/>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54277" name="Text Box 11"/>
          <p:cNvSpPr txBox="1">
            <a:spLocks noChangeArrowheads="1"/>
          </p:cNvSpPr>
          <p:nvPr/>
        </p:nvSpPr>
        <p:spPr bwMode="auto">
          <a:xfrm>
            <a:off x="179388" y="1125538"/>
            <a:ext cx="87487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dirty="0">
                <a:latin typeface="仿宋_GB2312" pitchFamily="49" charset="-122"/>
                <a:ea typeface="仿宋_GB2312" pitchFamily="49" charset="-122"/>
              </a:rPr>
              <a:t>    </a:t>
            </a:r>
            <a:r>
              <a:rPr kumimoji="1" lang="zh-CN" altLang="en-US" sz="2800" b="1" dirty="0">
                <a:latin typeface="仿宋_GB2312" pitchFamily="49" charset="-122"/>
                <a:ea typeface="仿宋_GB2312" pitchFamily="49" charset="-122"/>
              </a:rPr>
              <a:t>自耦变压器也有单相和多相之分，但与普通双绕组变压器的区别在于：</a:t>
            </a:r>
            <a:r>
              <a:rPr kumimoji="1" lang="zh-CN" altLang="en-US" sz="2800" b="1" dirty="0">
                <a:solidFill>
                  <a:srgbClr val="FF0000"/>
                </a:solidFill>
                <a:latin typeface="仿宋_GB2312" pitchFamily="49" charset="-122"/>
                <a:ea typeface="仿宋_GB2312" pitchFamily="49" charset="-122"/>
              </a:rPr>
              <a:t>只有一个绕组</a:t>
            </a:r>
            <a:r>
              <a:rPr kumimoji="1" lang="zh-CN" altLang="en-US" sz="2800" b="1" dirty="0">
                <a:latin typeface="仿宋_GB2312" pitchFamily="49" charset="-122"/>
                <a:ea typeface="仿宋_GB2312" pitchFamily="49" charset="-122"/>
              </a:rPr>
              <a:t>，副边绕组是原边绕组的一部分，因此，</a:t>
            </a:r>
            <a:r>
              <a:rPr kumimoji="1" lang="zh-CN" altLang="en-US" sz="2800" b="1" dirty="0">
                <a:solidFill>
                  <a:srgbClr val="FF0000"/>
                </a:solidFill>
                <a:latin typeface="仿宋_GB2312" pitchFamily="49" charset="-122"/>
                <a:ea typeface="仿宋_GB2312" pitchFamily="49" charset="-122"/>
              </a:rPr>
              <a:t>原边、副边绕组之间不但有磁的耦合，还有电的联系</a:t>
            </a:r>
            <a:r>
              <a:rPr kumimoji="1" lang="zh-CN" altLang="en-US" sz="2800" b="1" dirty="0">
                <a:latin typeface="仿宋_GB2312" pitchFamily="49" charset="-122"/>
                <a:ea typeface="仿宋_GB2312" pitchFamily="49" charset="-122"/>
              </a:rPr>
              <a:t>。 </a:t>
            </a:r>
          </a:p>
        </p:txBody>
      </p:sp>
      <p:sp>
        <p:nvSpPr>
          <p:cNvPr id="54278" name="Rectangle 12"/>
          <p:cNvSpPr>
            <a:spLocks noChangeArrowheads="1"/>
          </p:cNvSpPr>
          <p:nvPr/>
        </p:nvSpPr>
        <p:spPr bwMode="auto">
          <a:xfrm>
            <a:off x="214313" y="3214688"/>
            <a:ext cx="388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1</a:t>
            </a:r>
            <a:r>
              <a:rPr kumimoji="1" lang="zh-CN" altLang="en-US" sz="2800" b="1">
                <a:latin typeface="仿宋_GB2312" pitchFamily="49" charset="-122"/>
                <a:ea typeface="仿宋_GB2312" pitchFamily="49" charset="-122"/>
              </a:rPr>
              <a:t>）工作原理（单相）</a:t>
            </a:r>
          </a:p>
        </p:txBody>
      </p:sp>
      <p:pic>
        <p:nvPicPr>
          <p:cNvPr id="54279" name="Picture 13" descr="601"/>
          <p:cNvPicPr>
            <a:picLocks noChangeAspect="1" noChangeArrowheads="1"/>
          </p:cNvPicPr>
          <p:nvPr/>
        </p:nvPicPr>
        <p:blipFill>
          <a:blip r:embed="rId2" cstate="print">
            <a:extLst>
              <a:ext uri="{28A0092B-C50C-407E-A947-70E740481C1C}">
                <a14:useLocalDpi xmlns:a14="http://schemas.microsoft.com/office/drawing/2010/main" val="0"/>
              </a:ext>
            </a:extLst>
          </a:blip>
          <a:srcRect t="6279" b="2151"/>
          <a:stretch>
            <a:fillRect/>
          </a:stretch>
        </p:blipFill>
        <p:spPr bwMode="auto">
          <a:xfrm>
            <a:off x="5508104" y="2567765"/>
            <a:ext cx="2735659" cy="234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4280" name="Group 17"/>
          <p:cNvGrpSpPr>
            <a:grpSpLocks/>
          </p:cNvGrpSpPr>
          <p:nvPr/>
        </p:nvGrpSpPr>
        <p:grpSpPr bwMode="auto">
          <a:xfrm>
            <a:off x="971550" y="4005263"/>
            <a:ext cx="2952750" cy="1790700"/>
            <a:chOff x="612" y="2523"/>
            <a:chExt cx="1860" cy="1128"/>
          </a:xfrm>
        </p:grpSpPr>
        <p:pic>
          <p:nvPicPr>
            <p:cNvPr id="54281" name="Picture 1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 y="2523"/>
              <a:ext cx="1451"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4282" name="Picture 1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2" y="3294"/>
              <a:ext cx="1860" cy="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pic>
        <p:nvPicPr>
          <p:cNvPr id="15" name="Picture 2" descr="https://pic3.zhimg.com/80/v2-cb43042e16cbba77a1bcf38d7fd25fd2_720w.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3333" t="-523" r="31868" b="46942"/>
          <a:stretch/>
        </p:blipFill>
        <p:spPr bwMode="auto">
          <a:xfrm>
            <a:off x="4248609" y="4581128"/>
            <a:ext cx="2376264" cy="214034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stretch>
            <a:fillRect/>
          </a:stretch>
        </p:blipFill>
        <p:spPr>
          <a:xfrm>
            <a:off x="6724625" y="4837113"/>
            <a:ext cx="1704975" cy="1905000"/>
          </a:xfrm>
          <a:prstGeom prst="rect">
            <a:avLst/>
          </a:prstGeom>
        </p:spPr>
      </p:pic>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灯片编号占位符 3"/>
          <p:cNvSpPr>
            <a:spLocks noGrp="1"/>
          </p:cNvSpPr>
          <p:nvPr>
            <p:ph type="sldNum" sz="quarter" idx="12"/>
          </p:nvPr>
        </p:nvSpPr>
        <p:spPr>
          <a:xfrm>
            <a:off x="6120978" y="6245225"/>
            <a:ext cx="2133600" cy="476250"/>
          </a:xfrm>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0A3356F-473E-4B1C-9B47-498360E74784}" type="slidenum">
              <a:rPr lang="en-US" altLang="zh-CN" sz="1400" smtClean="0"/>
              <a:pPr>
                <a:spcBef>
                  <a:spcPct val="0"/>
                </a:spcBef>
                <a:buFontTx/>
                <a:buNone/>
              </a:pPr>
              <a:t>5</a:t>
            </a:fld>
            <a:endParaRPr lang="en-US" altLang="zh-CN" sz="1400"/>
          </a:p>
        </p:txBody>
      </p:sp>
      <p:sp>
        <p:nvSpPr>
          <p:cNvPr id="9219" name="Text Box 5"/>
          <p:cNvSpPr txBox="1">
            <a:spLocks noChangeArrowheads="1"/>
          </p:cNvSpPr>
          <p:nvPr/>
        </p:nvSpPr>
        <p:spPr bwMode="auto">
          <a:xfrm>
            <a:off x="827088" y="188913"/>
            <a:ext cx="7200900"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b="1">
                <a:latin typeface="仿宋_GB2312" pitchFamily="49" charset="-122"/>
                <a:ea typeface="仿宋_GB2312" pitchFamily="49" charset="-122"/>
              </a:rPr>
              <a:t>1.1  </a:t>
            </a:r>
            <a:r>
              <a:rPr kumimoji="1" lang="zh-CN" altLang="en-US" b="1">
                <a:latin typeface="仿宋_GB2312" pitchFamily="49" charset="-122"/>
                <a:ea typeface="仿宋_GB2312" pitchFamily="49" charset="-122"/>
              </a:rPr>
              <a:t>变压器的结构及工作原理</a:t>
            </a:r>
          </a:p>
        </p:txBody>
      </p:sp>
      <p:graphicFrame>
        <p:nvGraphicFramePr>
          <p:cNvPr id="9220" name="Object 8"/>
          <p:cNvGraphicFramePr>
            <a:graphicFrameLocks noChangeAspect="1"/>
          </p:cNvGraphicFramePr>
          <p:nvPr/>
        </p:nvGraphicFramePr>
        <p:xfrm>
          <a:off x="3146425" y="3154363"/>
          <a:ext cx="114300" cy="142875"/>
        </p:xfrm>
        <a:graphic>
          <a:graphicData uri="http://schemas.openxmlformats.org/presentationml/2006/ole">
            <mc:AlternateContent xmlns:mc="http://schemas.openxmlformats.org/markup-compatibility/2006">
              <mc:Choice xmlns:v="urn:schemas-microsoft-com:vml" Requires="v">
                <p:oleObj spid="_x0000_s9355" name="公式" r:id="rId4" imgW="114201" imgH="139579" progId="Equation.3">
                  <p:embed/>
                </p:oleObj>
              </mc:Choice>
              <mc:Fallback>
                <p:oleObj name="公式" r:id="rId4" imgW="114201" imgH="139579" progId="Equation.3">
                  <p:embed/>
                  <p:pic>
                    <p:nvPicPr>
                      <p:cNvPr id="0" name="Object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46425" y="3154363"/>
                        <a:ext cx="114300"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21" name="Text Box 13"/>
          <p:cNvSpPr txBox="1">
            <a:spLocks noChangeArrowheads="1"/>
          </p:cNvSpPr>
          <p:nvPr/>
        </p:nvSpPr>
        <p:spPr bwMode="auto">
          <a:xfrm>
            <a:off x="179388" y="2924175"/>
            <a:ext cx="3097212" cy="51911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1. </a:t>
            </a:r>
            <a:r>
              <a:rPr lang="zh-CN" altLang="en-US" sz="2800" b="1">
                <a:latin typeface="仿宋_GB2312" pitchFamily="49" charset="-122"/>
                <a:ea typeface="仿宋_GB2312" pitchFamily="49" charset="-122"/>
              </a:rPr>
              <a:t>变压器的分类</a:t>
            </a:r>
          </a:p>
        </p:txBody>
      </p:sp>
      <p:sp>
        <p:nvSpPr>
          <p:cNvPr id="9222" name="Text Box 14"/>
          <p:cNvSpPr txBox="1">
            <a:spLocks noChangeArrowheads="1"/>
          </p:cNvSpPr>
          <p:nvPr/>
        </p:nvSpPr>
        <p:spPr bwMode="auto">
          <a:xfrm>
            <a:off x="285750" y="1000125"/>
            <a:ext cx="871537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变压器是一种</a:t>
            </a:r>
            <a:r>
              <a:rPr lang="zh-CN" altLang="en-US" sz="2800" b="1">
                <a:solidFill>
                  <a:srgbClr val="FF0000"/>
                </a:solidFill>
                <a:ea typeface="仿宋_GB2312" pitchFamily="49" charset="-122"/>
                <a:cs typeface="Times New Roman" panose="02020603050405020304" pitchFamily="18" charset="0"/>
              </a:rPr>
              <a:t>静止的电机</a:t>
            </a:r>
            <a:r>
              <a:rPr lang="zh-CN" altLang="en-US" sz="2800" b="1">
                <a:ea typeface="仿宋_GB2312" pitchFamily="49" charset="-122"/>
                <a:cs typeface="Times New Roman" panose="02020603050405020304" pitchFamily="18" charset="0"/>
              </a:rPr>
              <a:t>，它利用电磁感应原理将一种电压、电流的交流电能转换成同频率的另一种电压、电流的电能。换句话说，变压器就是实现电能在不同等级电压之间进行转换。</a:t>
            </a:r>
          </a:p>
        </p:txBody>
      </p:sp>
      <p:sp>
        <p:nvSpPr>
          <p:cNvPr id="9223" name="Rectangle 17"/>
          <p:cNvSpPr>
            <a:spLocks noChangeArrowheads="1"/>
          </p:cNvSpPr>
          <p:nvPr/>
        </p:nvSpPr>
        <p:spPr bwMode="auto">
          <a:xfrm>
            <a:off x="179388" y="4652963"/>
            <a:ext cx="2663825"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cs typeface="Times New Roman" panose="02020603050405020304" pitchFamily="18" charset="0"/>
              </a:rPr>
              <a:t>1)</a:t>
            </a:r>
            <a:r>
              <a:rPr kumimoji="1" lang="zh-CN" altLang="en-US" sz="2400" b="1">
                <a:latin typeface="Times New Roman" panose="02020603050405020304" pitchFamily="18" charset="0"/>
                <a:cs typeface="Times New Roman" panose="02020603050405020304" pitchFamily="18" charset="0"/>
              </a:rPr>
              <a:t>按用途分类：</a:t>
            </a:r>
            <a:endParaRPr kumimoji="1" lang="zh-CN" altLang="en-US" sz="2400" b="1">
              <a:latin typeface="Times New Roman" panose="02020603050405020304" pitchFamily="18" charset="0"/>
            </a:endParaRPr>
          </a:p>
        </p:txBody>
      </p:sp>
      <p:sp>
        <p:nvSpPr>
          <p:cNvPr id="9224" name="AutoShape 19"/>
          <p:cNvSpPr>
            <a:spLocks/>
          </p:cNvSpPr>
          <p:nvPr/>
        </p:nvSpPr>
        <p:spPr bwMode="auto">
          <a:xfrm>
            <a:off x="2627313" y="3644900"/>
            <a:ext cx="250825" cy="2736850"/>
          </a:xfrm>
          <a:prstGeom prst="leftBrace">
            <a:avLst>
              <a:gd name="adj1" fmla="val 90928"/>
              <a:gd name="adj2" fmla="val 50000"/>
            </a:avLst>
          </a:prstGeom>
          <a:solidFill>
            <a:schemeClr val="bg1"/>
          </a:solidFill>
          <a:ln w="38100">
            <a:solidFill>
              <a:schemeClr val="tx1"/>
            </a:solidFill>
            <a:round/>
            <a:headEnd/>
            <a:tailEnd type="none" w="lg" len="lg"/>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sp>
        <p:nvSpPr>
          <p:cNvPr id="9225" name="Rectangle 20"/>
          <p:cNvSpPr>
            <a:spLocks noChangeArrowheads="1"/>
          </p:cNvSpPr>
          <p:nvPr/>
        </p:nvSpPr>
        <p:spPr bwMode="auto">
          <a:xfrm>
            <a:off x="2915816" y="3429000"/>
            <a:ext cx="5256212"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dirty="0">
                <a:latin typeface="Times New Roman" panose="02020603050405020304" pitchFamily="18" charset="0"/>
                <a:cs typeface="Times New Roman" panose="02020603050405020304" pitchFamily="18" charset="0"/>
              </a:rPr>
              <a:t>电力变压器：升压、降压、配电</a:t>
            </a:r>
            <a:endParaRPr kumimoji="1" lang="zh-CN" altLang="en-US" sz="2400" b="1" dirty="0">
              <a:latin typeface="Times New Roman" panose="02020603050405020304" pitchFamily="18" charset="0"/>
            </a:endParaRPr>
          </a:p>
        </p:txBody>
      </p:sp>
      <p:sp>
        <p:nvSpPr>
          <p:cNvPr id="9226" name="Rectangle 21"/>
          <p:cNvSpPr>
            <a:spLocks noChangeArrowheads="1"/>
          </p:cNvSpPr>
          <p:nvPr/>
        </p:nvSpPr>
        <p:spPr bwMode="auto">
          <a:xfrm>
            <a:off x="2915816" y="4051300"/>
            <a:ext cx="5256212"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Times New Roman" panose="02020603050405020304" pitchFamily="18" charset="0"/>
                <a:cs typeface="Times New Roman" panose="02020603050405020304" pitchFamily="18" charset="0"/>
              </a:rPr>
              <a:t>特种变压器：电焊、电炉、整流</a:t>
            </a:r>
            <a:endParaRPr kumimoji="1" lang="zh-CN" altLang="en-US" sz="2400" b="1">
              <a:latin typeface="Times New Roman" panose="02020603050405020304" pitchFamily="18" charset="0"/>
            </a:endParaRPr>
          </a:p>
        </p:txBody>
      </p:sp>
      <p:sp>
        <p:nvSpPr>
          <p:cNvPr id="9227" name="Rectangle 22"/>
          <p:cNvSpPr>
            <a:spLocks noChangeArrowheads="1"/>
          </p:cNvSpPr>
          <p:nvPr/>
        </p:nvSpPr>
        <p:spPr bwMode="auto">
          <a:xfrm>
            <a:off x="2915816" y="4724400"/>
            <a:ext cx="5256212"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Times New Roman" panose="02020603050405020304" pitchFamily="18" charset="0"/>
                <a:cs typeface="Times New Roman" panose="02020603050405020304" pitchFamily="18" charset="0"/>
              </a:rPr>
              <a:t>仪用互感器：电流、电压</a:t>
            </a:r>
            <a:endParaRPr kumimoji="1" lang="zh-CN" altLang="en-US" sz="2400" b="1">
              <a:latin typeface="Times New Roman" panose="02020603050405020304" pitchFamily="18" charset="0"/>
            </a:endParaRPr>
          </a:p>
        </p:txBody>
      </p:sp>
      <p:sp>
        <p:nvSpPr>
          <p:cNvPr id="9228" name="Rectangle 23"/>
          <p:cNvSpPr>
            <a:spLocks noChangeArrowheads="1"/>
          </p:cNvSpPr>
          <p:nvPr/>
        </p:nvSpPr>
        <p:spPr bwMode="auto">
          <a:xfrm>
            <a:off x="2915816" y="5419725"/>
            <a:ext cx="5616575"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Times New Roman" panose="02020603050405020304" pitchFamily="18" charset="0"/>
                <a:cs typeface="Times New Roman" panose="02020603050405020304" pitchFamily="18" charset="0"/>
              </a:rPr>
              <a:t>控制变压器：电源、输入、输出、脉冲</a:t>
            </a:r>
            <a:endParaRPr kumimoji="1" lang="zh-CN" altLang="en-US" sz="2400" b="1">
              <a:latin typeface="Times New Roman" panose="02020603050405020304" pitchFamily="18" charset="0"/>
            </a:endParaRPr>
          </a:p>
        </p:txBody>
      </p:sp>
      <p:sp>
        <p:nvSpPr>
          <p:cNvPr id="9229" name="Rectangle 24"/>
          <p:cNvSpPr>
            <a:spLocks noChangeArrowheads="1"/>
          </p:cNvSpPr>
          <p:nvPr/>
        </p:nvSpPr>
        <p:spPr bwMode="auto">
          <a:xfrm>
            <a:off x="2915816" y="6067425"/>
            <a:ext cx="5256212" cy="457200"/>
          </a:xfrm>
          <a:prstGeom prst="rect">
            <a:avLst/>
          </a:prstGeom>
          <a:solidFill>
            <a:schemeClr val="bg1"/>
          </a:solidFill>
          <a:ln>
            <a:noFill/>
          </a:ln>
          <a:extLs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400" b="1">
                <a:latin typeface="Times New Roman" panose="02020603050405020304" pitchFamily="18" charset="0"/>
                <a:cs typeface="Times New Roman" panose="02020603050405020304" pitchFamily="18" charset="0"/>
              </a:rPr>
              <a:t>其他变压器：高压、调压</a:t>
            </a:r>
            <a:endParaRPr kumimoji="1" lang="zh-CN" altLang="en-US" sz="2400" b="1">
              <a:latin typeface="Times New Roman" panose="02020603050405020304" pitchFamily="18" charset="0"/>
            </a:endParaRPr>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CFC23B7-3777-40DB-A88D-9A76222EDDB1}" type="slidenum">
              <a:rPr lang="en-US" altLang="zh-CN" sz="1400" smtClean="0"/>
              <a:pPr>
                <a:spcBef>
                  <a:spcPct val="0"/>
                </a:spcBef>
                <a:buFontTx/>
                <a:buNone/>
              </a:pPr>
              <a:t>50</a:t>
            </a:fld>
            <a:endParaRPr lang="en-US" altLang="zh-CN" sz="1400"/>
          </a:p>
        </p:txBody>
      </p:sp>
      <p:sp>
        <p:nvSpPr>
          <p:cNvPr id="55299" name="Text Box 4"/>
          <p:cNvSpPr txBox="1">
            <a:spLocks noChangeArrowheads="1"/>
          </p:cNvSpPr>
          <p:nvPr/>
        </p:nvSpPr>
        <p:spPr bwMode="auto">
          <a:xfrm>
            <a:off x="395288" y="357188"/>
            <a:ext cx="87487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dirty="0" smtClean="0">
                <a:latin typeface="仿宋_GB2312" pitchFamily="49" charset="-122"/>
                <a:ea typeface="仿宋_GB2312" pitchFamily="49" charset="-122"/>
              </a:rPr>
              <a:t>忽略空载时的励磁电流</a:t>
            </a:r>
            <a:r>
              <a:rPr kumimoji="1" lang="zh-CN" altLang="en-US" sz="2800" b="1" dirty="0">
                <a:latin typeface="仿宋_GB2312" pitchFamily="49" charset="-122"/>
                <a:ea typeface="仿宋_GB2312" pitchFamily="49" charset="-122"/>
              </a:rPr>
              <a:t>，上式可以变成</a:t>
            </a:r>
            <a:r>
              <a:rPr kumimoji="1" lang="zh-CN" altLang="en-US" sz="2400" dirty="0"/>
              <a:t> </a:t>
            </a:r>
            <a:r>
              <a:rPr kumimoji="1" lang="zh-CN" altLang="en-US" sz="2800" b="1" dirty="0">
                <a:latin typeface="仿宋_GB2312" pitchFamily="49" charset="-122"/>
                <a:ea typeface="仿宋_GB2312" pitchFamily="49" charset="-122"/>
              </a:rPr>
              <a:t> </a:t>
            </a:r>
          </a:p>
        </p:txBody>
      </p:sp>
      <p:pic>
        <p:nvPicPr>
          <p:cNvPr id="55300"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87675" y="981075"/>
            <a:ext cx="2160588" cy="47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5301" name="Text Box 6"/>
          <p:cNvSpPr txBox="1">
            <a:spLocks noChangeArrowheads="1"/>
          </p:cNvSpPr>
          <p:nvPr/>
        </p:nvSpPr>
        <p:spPr bwMode="auto">
          <a:xfrm>
            <a:off x="395288" y="1614488"/>
            <a:ext cx="136842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仿宋_GB2312" pitchFamily="49" charset="-122"/>
                <a:ea typeface="仿宋_GB2312" pitchFamily="49" charset="-122"/>
              </a:rPr>
              <a:t>    </a:t>
            </a:r>
            <a:r>
              <a:rPr kumimoji="1" lang="zh-CN" altLang="en-US" sz="2800" b="1">
                <a:latin typeface="仿宋_GB2312" pitchFamily="49" charset="-122"/>
                <a:ea typeface="仿宋_GB2312" pitchFamily="49" charset="-122"/>
              </a:rPr>
              <a:t>即</a:t>
            </a:r>
            <a:r>
              <a:rPr kumimoji="1" lang="zh-CN" altLang="en-US" sz="2400"/>
              <a:t> </a:t>
            </a:r>
            <a:r>
              <a:rPr kumimoji="1" lang="zh-CN" altLang="en-US" sz="2800" b="1">
                <a:latin typeface="仿宋_GB2312" pitchFamily="49" charset="-122"/>
                <a:ea typeface="仿宋_GB2312" pitchFamily="49" charset="-122"/>
              </a:rPr>
              <a:t> </a:t>
            </a:r>
          </a:p>
        </p:txBody>
      </p:sp>
      <p:pic>
        <p:nvPicPr>
          <p:cNvPr id="55302"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87675" y="1773238"/>
            <a:ext cx="1512888" cy="606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55303" name="Group 11"/>
          <p:cNvGrpSpPr>
            <a:grpSpLocks/>
          </p:cNvGrpSpPr>
          <p:nvPr/>
        </p:nvGrpSpPr>
        <p:grpSpPr bwMode="auto">
          <a:xfrm>
            <a:off x="395288" y="2636838"/>
            <a:ext cx="6985000" cy="576262"/>
            <a:chOff x="249" y="1661"/>
            <a:chExt cx="4400" cy="363"/>
          </a:xfrm>
        </p:grpSpPr>
        <p:sp>
          <p:nvSpPr>
            <p:cNvPr id="55306" name="Text Box 8"/>
            <p:cNvSpPr txBox="1">
              <a:spLocks noChangeArrowheads="1"/>
            </p:cNvSpPr>
            <p:nvPr/>
          </p:nvSpPr>
          <p:spPr bwMode="auto">
            <a:xfrm>
              <a:off x="249" y="1661"/>
              <a:ext cx="4400" cy="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仿宋_GB2312" pitchFamily="49" charset="-122"/>
                  <a:ea typeface="仿宋_GB2312" pitchFamily="49" charset="-122"/>
                </a:rPr>
                <a:t>  </a:t>
              </a:r>
              <a:r>
                <a:rPr kumimoji="1" lang="zh-CN" altLang="en-US" sz="2800" b="1">
                  <a:latin typeface="仿宋_GB2312" pitchFamily="49" charset="-122"/>
                  <a:ea typeface="仿宋_GB2312" pitchFamily="49" charset="-122"/>
                </a:rPr>
                <a:t>说明：    与    反相，并且</a:t>
              </a:r>
              <a:r>
                <a:rPr kumimoji="1" lang="en-US" altLang="zh-CN" sz="2800" b="1">
                  <a:latin typeface="仿宋_GB2312" pitchFamily="49" charset="-122"/>
                  <a:ea typeface="仿宋_GB2312" pitchFamily="49" charset="-122"/>
                </a:rPr>
                <a:t>I</a:t>
              </a:r>
              <a:r>
                <a:rPr kumimoji="1" lang="en-US" altLang="zh-CN" sz="1800" b="1">
                  <a:latin typeface="仿宋_GB2312" pitchFamily="49" charset="-122"/>
                  <a:ea typeface="仿宋_GB2312" pitchFamily="49" charset="-122"/>
                </a:rPr>
                <a:t>2</a:t>
              </a: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I</a:t>
              </a:r>
              <a:r>
                <a:rPr kumimoji="1" lang="en-US" altLang="zh-CN" sz="1800" b="1">
                  <a:latin typeface="仿宋_GB2312" pitchFamily="49" charset="-122"/>
                  <a:ea typeface="仿宋_GB2312" pitchFamily="49" charset="-122"/>
                </a:rPr>
                <a:t>1</a:t>
              </a:r>
              <a:r>
                <a:rPr kumimoji="1" lang="en-US" altLang="zh-CN" sz="2400"/>
                <a:t>  </a:t>
              </a:r>
              <a:r>
                <a:rPr kumimoji="1" lang="en-US" altLang="zh-CN" sz="2800" b="1">
                  <a:latin typeface="仿宋_GB2312" pitchFamily="49" charset="-122"/>
                  <a:ea typeface="仿宋_GB2312" pitchFamily="49" charset="-122"/>
                </a:rPr>
                <a:t> </a:t>
              </a:r>
            </a:p>
          </p:txBody>
        </p:sp>
        <p:pic>
          <p:nvPicPr>
            <p:cNvPr id="55307" name="Picture 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247" y="1661"/>
              <a:ext cx="24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5308" name="Picture 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927" y="1661"/>
              <a:ext cx="262"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sp>
        <p:nvSpPr>
          <p:cNvPr id="55304" name="Text Box 12"/>
          <p:cNvSpPr txBox="1">
            <a:spLocks noChangeArrowheads="1"/>
          </p:cNvSpPr>
          <p:nvPr/>
        </p:nvSpPr>
        <p:spPr bwMode="auto">
          <a:xfrm>
            <a:off x="571500" y="3486150"/>
            <a:ext cx="8285163" cy="1373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800" b="1">
                <a:latin typeface="仿宋_GB2312" pitchFamily="49" charset="-122"/>
                <a:ea typeface="仿宋_GB2312" pitchFamily="49" charset="-122"/>
              </a:rPr>
              <a:t>    </a:t>
            </a:r>
            <a:r>
              <a:rPr kumimoji="1" lang="zh-CN" altLang="en-US" sz="2800" b="1">
                <a:latin typeface="仿宋_GB2312" pitchFamily="49" charset="-122"/>
                <a:ea typeface="仿宋_GB2312" pitchFamily="49" charset="-122"/>
              </a:rPr>
              <a:t>由于原边、副边绕组为同一绕组，存在电的联系，在副边绕组的抽头处可以看成是电路的一个节点。自耦变压器的输出功率为 </a:t>
            </a:r>
          </a:p>
        </p:txBody>
      </p:sp>
      <p:pic>
        <p:nvPicPr>
          <p:cNvPr id="55305" name="Picture 13"/>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51050" y="5229225"/>
            <a:ext cx="3887788"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3" name="Picture 13" descr="601"/>
          <p:cNvPicPr>
            <a:picLocks noChangeAspect="1" noChangeArrowheads="1"/>
          </p:cNvPicPr>
          <p:nvPr/>
        </p:nvPicPr>
        <p:blipFill>
          <a:blip r:embed="rId8" cstate="print">
            <a:extLst>
              <a:ext uri="{28A0092B-C50C-407E-A947-70E740481C1C}">
                <a14:useLocalDpi xmlns:a14="http://schemas.microsoft.com/office/drawing/2010/main" val="0"/>
              </a:ext>
            </a:extLst>
          </a:blip>
          <a:srcRect t="6279" b="2151"/>
          <a:stretch>
            <a:fillRect/>
          </a:stretch>
        </p:blipFill>
        <p:spPr bwMode="auto">
          <a:xfrm>
            <a:off x="6523891" y="799400"/>
            <a:ext cx="2351731" cy="2012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0" name="Picture 2" descr="https://pic3.zhimg.com/80/v2-cb43042e16cbba77a1bcf38d7fd25fd2_720w.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3333" t="3334" r="31868"/>
          <a:stretch/>
        </p:blipFill>
        <p:spPr bwMode="auto">
          <a:xfrm>
            <a:off x="6804248" y="4501082"/>
            <a:ext cx="1438754" cy="233794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548FA0E1-A134-421D-A1AD-EBF350B35C72}" type="slidenum">
              <a:rPr lang="en-US" altLang="zh-CN" sz="1400" smtClean="0"/>
              <a:pPr>
                <a:spcBef>
                  <a:spcPct val="0"/>
                </a:spcBef>
                <a:buFontTx/>
                <a:buNone/>
              </a:pPr>
              <a:t>51</a:t>
            </a:fld>
            <a:endParaRPr lang="en-US" altLang="zh-CN" sz="1400"/>
          </a:p>
        </p:txBody>
      </p:sp>
      <p:sp>
        <p:nvSpPr>
          <p:cNvPr id="56323" name="Text Box 4"/>
          <p:cNvSpPr txBox="1">
            <a:spLocks noChangeArrowheads="1"/>
          </p:cNvSpPr>
          <p:nvPr/>
        </p:nvSpPr>
        <p:spPr bwMode="auto">
          <a:xfrm>
            <a:off x="571500" y="228600"/>
            <a:ext cx="80708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自耦变压器的输出功率有两部分组成，一部分为</a:t>
            </a:r>
            <a:r>
              <a:rPr kumimoji="1" lang="en-US" altLang="zh-CN" sz="2400" b="1" dirty="0">
                <a:latin typeface="仿宋_GB2312" pitchFamily="49" charset="-122"/>
                <a:ea typeface="仿宋_GB2312" pitchFamily="49" charset="-122"/>
              </a:rPr>
              <a:t>U</a:t>
            </a:r>
            <a:r>
              <a:rPr kumimoji="1" lang="en-US" altLang="zh-CN" sz="2400" b="1" baseline="-25000" dirty="0">
                <a:latin typeface="仿宋_GB2312" pitchFamily="49" charset="-122"/>
                <a:ea typeface="仿宋_GB2312" pitchFamily="49" charset="-122"/>
              </a:rPr>
              <a:t>2</a:t>
            </a:r>
            <a:r>
              <a:rPr kumimoji="1" lang="en-US" altLang="zh-CN" sz="2400" b="1" dirty="0">
                <a:latin typeface="仿宋_GB2312" pitchFamily="49" charset="-122"/>
                <a:ea typeface="仿宋_GB2312" pitchFamily="49" charset="-122"/>
              </a:rPr>
              <a:t>I</a:t>
            </a:r>
            <a:r>
              <a:rPr kumimoji="1" lang="en-US" altLang="zh-CN" sz="2400" b="1" baseline="-25000" dirty="0">
                <a:latin typeface="仿宋_GB2312" pitchFamily="49" charset="-122"/>
                <a:ea typeface="仿宋_GB2312" pitchFamily="49" charset="-122"/>
              </a:rPr>
              <a:t>1</a:t>
            </a:r>
            <a:r>
              <a:rPr kumimoji="1" lang="zh-CN" altLang="en-US" sz="2400" b="1" dirty="0">
                <a:latin typeface="仿宋_GB2312" pitchFamily="49" charset="-122"/>
                <a:ea typeface="仿宋_GB2312" pitchFamily="49" charset="-122"/>
              </a:rPr>
              <a:t>，称为传导功率；另一部分为</a:t>
            </a:r>
            <a:r>
              <a:rPr kumimoji="1" lang="en-US" altLang="zh-CN" sz="2400" b="1" dirty="0">
                <a:latin typeface="仿宋_GB2312" pitchFamily="49" charset="-122"/>
                <a:ea typeface="仿宋_GB2312" pitchFamily="49" charset="-122"/>
              </a:rPr>
              <a:t>U</a:t>
            </a:r>
            <a:r>
              <a:rPr kumimoji="1" lang="en-US" altLang="zh-CN" sz="2400" b="1" baseline="-25000" dirty="0">
                <a:latin typeface="仿宋_GB2312" pitchFamily="49" charset="-122"/>
                <a:ea typeface="仿宋_GB2312" pitchFamily="49" charset="-122"/>
              </a:rPr>
              <a:t>2</a:t>
            </a:r>
            <a:r>
              <a:rPr kumimoji="1" lang="en-US" altLang="zh-CN" sz="2400" b="1" dirty="0">
                <a:latin typeface="仿宋_GB2312" pitchFamily="49" charset="-122"/>
                <a:ea typeface="仿宋_GB2312" pitchFamily="49" charset="-122"/>
              </a:rPr>
              <a:t>I</a:t>
            </a:r>
            <a:r>
              <a:rPr kumimoji="1" lang="en-US" altLang="zh-CN" sz="2400" b="1" baseline="-25000" dirty="0">
                <a:latin typeface="仿宋_GB2312" pitchFamily="49" charset="-122"/>
                <a:ea typeface="仿宋_GB2312" pitchFamily="49" charset="-122"/>
              </a:rPr>
              <a:t>12</a:t>
            </a:r>
            <a:r>
              <a:rPr kumimoji="1" lang="zh-CN" altLang="en-US" sz="2400" b="1" dirty="0">
                <a:latin typeface="仿宋_GB2312" pitchFamily="49" charset="-122"/>
                <a:ea typeface="仿宋_GB2312" pitchFamily="49" charset="-122"/>
              </a:rPr>
              <a:t>，称为电磁功率。</a:t>
            </a:r>
          </a:p>
          <a:p>
            <a:pPr algn="just" eaLnBrk="1" hangingPunct="1">
              <a:spcBef>
                <a:spcPct val="0"/>
              </a:spcBef>
              <a:buFontTx/>
              <a:buNone/>
            </a:pPr>
            <a:r>
              <a:rPr kumimoji="1" lang="zh-CN" altLang="en-US" sz="2400" b="1" dirty="0">
                <a:latin typeface="仿宋_GB2312" pitchFamily="49" charset="-122"/>
                <a:ea typeface="仿宋_GB2312" pitchFamily="49" charset="-122"/>
              </a:rPr>
              <a:t>    另外，自耦变压器也通常设计的原边、副边容量相等，即  </a:t>
            </a:r>
          </a:p>
        </p:txBody>
      </p:sp>
      <p:pic>
        <p:nvPicPr>
          <p:cNvPr id="5632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8538" y="1484784"/>
            <a:ext cx="4249737" cy="67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56325" name="Rectangle 6"/>
          <p:cNvSpPr>
            <a:spLocks noChangeArrowheads="1"/>
          </p:cNvSpPr>
          <p:nvPr/>
        </p:nvSpPr>
        <p:spPr bwMode="auto">
          <a:xfrm>
            <a:off x="250825" y="2205038"/>
            <a:ext cx="38893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800" b="1">
                <a:latin typeface="仿宋_GB2312" pitchFamily="49" charset="-122"/>
                <a:ea typeface="仿宋_GB2312" pitchFamily="49" charset="-122"/>
              </a:rPr>
              <a:t>（</a:t>
            </a:r>
            <a:r>
              <a:rPr kumimoji="1" lang="en-US" altLang="zh-CN" sz="2800" b="1">
                <a:latin typeface="仿宋_GB2312" pitchFamily="49" charset="-122"/>
                <a:ea typeface="仿宋_GB2312" pitchFamily="49" charset="-122"/>
              </a:rPr>
              <a:t>2</a:t>
            </a:r>
            <a:r>
              <a:rPr kumimoji="1" lang="zh-CN" altLang="en-US" sz="2800" b="1">
                <a:latin typeface="仿宋_GB2312" pitchFamily="49" charset="-122"/>
                <a:ea typeface="仿宋_GB2312" pitchFamily="49" charset="-122"/>
              </a:rPr>
              <a:t>）优缺点</a:t>
            </a:r>
          </a:p>
        </p:txBody>
      </p:sp>
      <p:sp>
        <p:nvSpPr>
          <p:cNvPr id="56326" name="Text Box 7"/>
          <p:cNvSpPr txBox="1">
            <a:spLocks noChangeArrowheads="1"/>
          </p:cNvSpPr>
          <p:nvPr/>
        </p:nvSpPr>
        <p:spPr bwMode="auto">
          <a:xfrm>
            <a:off x="571500" y="2924175"/>
            <a:ext cx="8072438"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仿宋_GB2312" pitchFamily="49" charset="-122"/>
                <a:ea typeface="仿宋_GB2312" pitchFamily="49" charset="-122"/>
              </a:rPr>
              <a:t>1)</a:t>
            </a:r>
            <a:r>
              <a:rPr kumimoji="1" lang="zh-CN" altLang="en-US" sz="2400" b="1" dirty="0">
                <a:latin typeface="仿宋_GB2312" pitchFamily="49" charset="-122"/>
                <a:ea typeface="仿宋_GB2312" pitchFamily="49" charset="-122"/>
              </a:rPr>
              <a:t>在同样容量的前提下，自耦变压器所用材料要比普通变压器少、体积小、重量轻，效率也要高一些。从而可以降低成本，提高经济效益。但当电压比</a:t>
            </a:r>
            <a:r>
              <a:rPr kumimoji="1" lang="en-US" altLang="zh-CN" sz="2400" b="1" dirty="0">
                <a:latin typeface="仿宋_GB2312" pitchFamily="49" charset="-122"/>
                <a:ea typeface="仿宋_GB2312" pitchFamily="49" charset="-122"/>
              </a:rPr>
              <a:t>k</a:t>
            </a:r>
            <a:r>
              <a:rPr kumimoji="1" lang="zh-CN" altLang="en-US" sz="2400" b="1" dirty="0">
                <a:latin typeface="仿宋_GB2312" pitchFamily="49" charset="-122"/>
                <a:ea typeface="仿宋_GB2312" pitchFamily="49" charset="-122"/>
              </a:rPr>
              <a:t>较大时，经济效益就不明显，一般自耦变压器电压比</a:t>
            </a:r>
            <a:r>
              <a:rPr kumimoji="1" lang="en-US" altLang="zh-CN" sz="2400" b="1" dirty="0">
                <a:latin typeface="仿宋_GB2312" pitchFamily="49" charset="-122"/>
                <a:ea typeface="仿宋_GB2312" pitchFamily="49" charset="-122"/>
              </a:rPr>
              <a:t>k</a:t>
            </a:r>
            <a:r>
              <a:rPr kumimoji="1" lang="zh-CN" altLang="en-US" sz="2400" b="1" dirty="0">
                <a:latin typeface="仿宋_GB2312" pitchFamily="49" charset="-122"/>
                <a:ea typeface="仿宋_GB2312" pitchFamily="49" charset="-122"/>
              </a:rPr>
              <a:t>设计为</a:t>
            </a:r>
            <a:r>
              <a:rPr kumimoji="1" lang="en-US" altLang="zh-CN" sz="2400" b="1" dirty="0">
                <a:latin typeface="仿宋_GB2312" pitchFamily="49" charset="-122"/>
                <a:ea typeface="仿宋_GB2312" pitchFamily="49" charset="-122"/>
              </a:rPr>
              <a:t>k=1.25</a:t>
            </a:r>
            <a:r>
              <a:rPr kumimoji="1" lang="en-US" altLang="zh-CN" sz="2400" b="1" dirty="0">
                <a:latin typeface="Times New Roman" panose="02020603050405020304" pitchFamily="18" charset="0"/>
                <a:ea typeface="仿宋_GB2312" pitchFamily="49" charset="-122"/>
              </a:rPr>
              <a:t>—</a:t>
            </a:r>
            <a:r>
              <a:rPr kumimoji="1" lang="en-US" altLang="zh-CN" sz="2400" b="1" dirty="0">
                <a:latin typeface="仿宋_GB2312" pitchFamily="49" charset="-122"/>
                <a:ea typeface="仿宋_GB2312" pitchFamily="49" charset="-122"/>
              </a:rPr>
              <a:t>2</a:t>
            </a:r>
            <a:r>
              <a:rPr kumimoji="1" lang="zh-CN" altLang="en-US" sz="2400" b="1" dirty="0">
                <a:latin typeface="仿宋_GB2312" pitchFamily="49" charset="-122"/>
                <a:ea typeface="仿宋_GB2312" pitchFamily="49" charset="-122"/>
              </a:rPr>
              <a:t>。</a:t>
            </a:r>
            <a:r>
              <a:rPr kumimoji="1" lang="zh-CN" altLang="en-US" sz="2800" b="1" dirty="0">
                <a:latin typeface="仿宋_GB2312" pitchFamily="49" charset="-122"/>
                <a:ea typeface="仿宋_GB2312" pitchFamily="49" charset="-122"/>
              </a:rPr>
              <a:t> </a:t>
            </a:r>
          </a:p>
        </p:txBody>
      </p:sp>
      <p:sp>
        <p:nvSpPr>
          <p:cNvPr id="56327" name="Text Box 8"/>
          <p:cNvSpPr txBox="1">
            <a:spLocks noChangeArrowheads="1"/>
          </p:cNvSpPr>
          <p:nvPr/>
        </p:nvSpPr>
        <p:spPr bwMode="auto">
          <a:xfrm>
            <a:off x="571500" y="4546600"/>
            <a:ext cx="807243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仿宋_GB2312" pitchFamily="49" charset="-122"/>
                <a:ea typeface="仿宋_GB2312" pitchFamily="49" charset="-122"/>
              </a:rPr>
              <a:t>2)</a:t>
            </a:r>
            <a:r>
              <a:rPr kumimoji="1" lang="zh-CN" altLang="en-US" sz="2400" b="1" dirty="0">
                <a:latin typeface="仿宋_GB2312" pitchFamily="49" charset="-122"/>
                <a:ea typeface="仿宋_GB2312" pitchFamily="49" charset="-122"/>
              </a:rPr>
              <a:t>由于副边绕组为原边绕组的一部分，两绕组之间存在着电的联系，低压侧容易受到高压侧过电压的影响。所以绝缘和过电压保护要加强。</a:t>
            </a:r>
            <a:r>
              <a:rPr kumimoji="1" lang="zh-CN" altLang="en-US" sz="2400" dirty="0"/>
              <a:t> </a:t>
            </a:r>
          </a:p>
        </p:txBody>
      </p:sp>
      <p:sp>
        <p:nvSpPr>
          <p:cNvPr id="56328" name="Text Box 9"/>
          <p:cNvSpPr txBox="1">
            <a:spLocks noChangeArrowheads="1"/>
          </p:cNvSpPr>
          <p:nvPr/>
        </p:nvSpPr>
        <p:spPr bwMode="auto">
          <a:xfrm>
            <a:off x="571500" y="5702300"/>
            <a:ext cx="8072438"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仿宋_GB2312" pitchFamily="49" charset="-122"/>
                <a:ea typeface="仿宋_GB2312" pitchFamily="49" charset="-122"/>
              </a:rPr>
              <a:t>3)</a:t>
            </a:r>
            <a:r>
              <a:rPr kumimoji="1" lang="zh-CN" altLang="en-US" sz="2400" b="1" dirty="0">
                <a:latin typeface="仿宋_GB2312" pitchFamily="49" charset="-122"/>
                <a:ea typeface="仿宋_GB2312" pitchFamily="49" charset="-122"/>
              </a:rPr>
              <a:t>由于只有一个绕组，漏电抗较普通变压器要小，因此，短路阻抗小，短路电流就大，要加强短路保护。</a:t>
            </a:r>
            <a:r>
              <a:rPr kumimoji="1" lang="zh-CN" altLang="en-US" sz="2400" dirty="0"/>
              <a:t> </a:t>
            </a:r>
          </a:p>
        </p:txBody>
      </p:sp>
      <p:pic>
        <p:nvPicPr>
          <p:cNvPr id="2" name="图片 1"/>
          <p:cNvPicPr>
            <a:picLocks noChangeAspect="1"/>
          </p:cNvPicPr>
          <p:nvPr/>
        </p:nvPicPr>
        <p:blipFill>
          <a:blip r:embed="rId3"/>
          <a:stretch>
            <a:fillRect/>
          </a:stretch>
        </p:blipFill>
        <p:spPr>
          <a:xfrm>
            <a:off x="6946825" y="1400054"/>
            <a:ext cx="1851610" cy="1582982"/>
          </a:xfrm>
          <a:prstGeom prst="rect">
            <a:avLst/>
          </a:prstGeom>
        </p:spPr>
      </p:pic>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29A12EC-B719-4D88-8534-BE17CD4767F2}" type="slidenum">
              <a:rPr lang="en-US" altLang="zh-CN" sz="1400" smtClean="0"/>
              <a:pPr>
                <a:spcBef>
                  <a:spcPct val="0"/>
                </a:spcBef>
                <a:buFontTx/>
                <a:buNone/>
              </a:pPr>
              <a:t>52</a:t>
            </a:fld>
            <a:endParaRPr lang="en-US" altLang="zh-CN" sz="1400"/>
          </a:p>
        </p:txBody>
      </p:sp>
      <p:sp>
        <p:nvSpPr>
          <p:cNvPr id="57347" name="Rectangle 4"/>
          <p:cNvSpPr>
            <a:spLocks noChangeArrowheads="1"/>
          </p:cNvSpPr>
          <p:nvPr/>
        </p:nvSpPr>
        <p:spPr bwMode="auto">
          <a:xfrm>
            <a:off x="725488" y="188913"/>
            <a:ext cx="5083175"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en-US" altLang="zh-CN" b="1">
                <a:latin typeface="仿宋_GB2312" pitchFamily="49" charset="-122"/>
                <a:ea typeface="仿宋_GB2312" pitchFamily="49" charset="-122"/>
              </a:rPr>
              <a:t>1.6</a:t>
            </a:r>
            <a:r>
              <a:rPr kumimoji="1" lang="zh-CN" altLang="en-US" b="1">
                <a:latin typeface="仿宋_GB2312" pitchFamily="49" charset="-122"/>
                <a:ea typeface="仿宋_GB2312" pitchFamily="49" charset="-122"/>
              </a:rPr>
              <a:t>整流变压器的应用简例 </a:t>
            </a:r>
          </a:p>
        </p:txBody>
      </p:sp>
      <p:sp>
        <p:nvSpPr>
          <p:cNvPr id="57348" name="Text Box 5"/>
          <p:cNvSpPr txBox="1">
            <a:spLocks noChangeArrowheads="1"/>
          </p:cNvSpPr>
          <p:nvPr/>
        </p:nvSpPr>
        <p:spPr bwMode="auto">
          <a:xfrm>
            <a:off x="684213" y="1412875"/>
            <a:ext cx="7704137"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endParaRPr lang="zh-CN" altLang="zh-CN" sz="1800"/>
          </a:p>
        </p:txBody>
      </p:sp>
      <p:sp>
        <p:nvSpPr>
          <p:cNvPr id="57349" name="Rectangle 6"/>
          <p:cNvSpPr>
            <a:spLocks noChangeArrowheads="1"/>
          </p:cNvSpPr>
          <p:nvPr/>
        </p:nvSpPr>
        <p:spPr bwMode="auto">
          <a:xfrm>
            <a:off x="428625" y="923925"/>
            <a:ext cx="8358188"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dirty="0">
                <a:latin typeface="仿宋_GB2312" pitchFamily="49" charset="-122"/>
                <a:ea typeface="仿宋_GB2312" pitchFamily="49" charset="-122"/>
              </a:rPr>
              <a:t>    </a:t>
            </a:r>
            <a:r>
              <a:rPr kumimoji="1" lang="zh-CN" altLang="en-US" sz="2400" b="1" dirty="0">
                <a:latin typeface="仿宋_GB2312" pitchFamily="49" charset="-122"/>
                <a:ea typeface="仿宋_GB2312" pitchFamily="49" charset="-122"/>
              </a:rPr>
              <a:t>电源是电子电路中常用的供电部件，一般由变压电路、整流电路、滤波电路、过流保护电路、输出电压调节电路等组成。如图是一种直流电源的设计方案，可输出恒定</a:t>
            </a:r>
            <a:r>
              <a:rPr kumimoji="1" lang="en-US" altLang="zh-CN" sz="2400" b="1" dirty="0">
                <a:latin typeface="仿宋_GB2312" pitchFamily="49" charset="-122"/>
                <a:ea typeface="仿宋_GB2312" pitchFamily="49" charset="-122"/>
              </a:rPr>
              <a:t>+</a:t>
            </a:r>
            <a:r>
              <a:rPr kumimoji="1" lang="en-US" altLang="zh-CN" sz="2400" b="1" dirty="0" err="1">
                <a:latin typeface="仿宋_GB2312" pitchFamily="49" charset="-122"/>
                <a:ea typeface="仿宋_GB2312" pitchFamily="49" charset="-122"/>
              </a:rPr>
              <a:t>5V</a:t>
            </a:r>
            <a:r>
              <a:rPr kumimoji="1" lang="zh-CN" altLang="en-US" sz="2400" b="1" dirty="0">
                <a:latin typeface="仿宋_GB2312" pitchFamily="49" charset="-122"/>
                <a:ea typeface="仿宋_GB2312" pitchFamily="49" charset="-122"/>
              </a:rPr>
              <a:t>电压和</a:t>
            </a:r>
            <a:r>
              <a:rPr kumimoji="1" lang="en-US" altLang="zh-CN" sz="2400" b="1" dirty="0">
                <a:latin typeface="仿宋_GB2312" pitchFamily="49" charset="-122"/>
                <a:ea typeface="仿宋_GB2312" pitchFamily="49" charset="-122"/>
              </a:rPr>
              <a:t>+</a:t>
            </a:r>
            <a:r>
              <a:rPr kumimoji="1" lang="en-US" altLang="zh-CN" sz="2400" b="1" dirty="0" err="1">
                <a:latin typeface="仿宋_GB2312" pitchFamily="49" charset="-122"/>
                <a:ea typeface="仿宋_GB2312" pitchFamily="49" charset="-122"/>
              </a:rPr>
              <a:t>3V</a:t>
            </a:r>
            <a:r>
              <a:rPr kumimoji="1" lang="zh-CN" altLang="en-US" sz="2400" b="1" dirty="0">
                <a:latin typeface="仿宋_GB2312" pitchFamily="49" charset="-122"/>
                <a:ea typeface="仿宋_GB2312" pitchFamily="49" charset="-122"/>
              </a:rPr>
              <a:t>～</a:t>
            </a:r>
            <a:r>
              <a:rPr kumimoji="1" lang="en-US" altLang="zh-CN" sz="2400" b="1" dirty="0">
                <a:latin typeface="仿宋_GB2312" pitchFamily="49" charset="-122"/>
                <a:ea typeface="仿宋_GB2312" pitchFamily="49" charset="-122"/>
              </a:rPr>
              <a:t>+</a:t>
            </a:r>
            <a:r>
              <a:rPr kumimoji="1" lang="en-US" altLang="zh-CN" sz="2400" b="1" dirty="0" err="1">
                <a:latin typeface="仿宋_GB2312" pitchFamily="49" charset="-122"/>
                <a:ea typeface="仿宋_GB2312" pitchFamily="49" charset="-122"/>
              </a:rPr>
              <a:t>12V</a:t>
            </a:r>
            <a:r>
              <a:rPr kumimoji="1" lang="zh-CN" altLang="en-US" sz="2400" b="1" dirty="0">
                <a:latin typeface="仿宋_GB2312" pitchFamily="49" charset="-122"/>
                <a:ea typeface="仿宋_GB2312" pitchFamily="49" charset="-122"/>
              </a:rPr>
              <a:t>可调的电压。因为本电路输出电压最大为</a:t>
            </a:r>
            <a:r>
              <a:rPr kumimoji="1" lang="en-US" altLang="zh-CN" sz="2400" b="1" dirty="0" err="1">
                <a:latin typeface="仿宋_GB2312" pitchFamily="49" charset="-122"/>
                <a:ea typeface="仿宋_GB2312" pitchFamily="49" charset="-122"/>
              </a:rPr>
              <a:t>12V</a:t>
            </a:r>
            <a:r>
              <a:rPr kumimoji="1" lang="zh-CN" altLang="en-US" sz="2400" b="1" dirty="0">
                <a:latin typeface="仿宋_GB2312" pitchFamily="49" charset="-122"/>
                <a:ea typeface="仿宋_GB2312" pitchFamily="49" charset="-122"/>
              </a:rPr>
              <a:t>，即三端稳压器输入电压要求大于</a:t>
            </a:r>
            <a:r>
              <a:rPr kumimoji="1" lang="en-US" altLang="zh-CN" sz="2400" b="1" dirty="0">
                <a:latin typeface="仿宋_GB2312" pitchFamily="49" charset="-122"/>
                <a:ea typeface="仿宋_GB2312" pitchFamily="49" charset="-122"/>
              </a:rPr>
              <a:t>12+3</a:t>
            </a:r>
            <a:r>
              <a:rPr kumimoji="1" lang="zh-CN" altLang="en-US" sz="2400" b="1" dirty="0">
                <a:latin typeface="仿宋_GB2312" pitchFamily="49" charset="-122"/>
                <a:ea typeface="仿宋_GB2312" pitchFamily="49" charset="-122"/>
              </a:rPr>
              <a:t>＝</a:t>
            </a:r>
            <a:r>
              <a:rPr kumimoji="1" lang="en-US" altLang="zh-CN" sz="2400" b="1" dirty="0" err="1">
                <a:latin typeface="仿宋_GB2312" pitchFamily="49" charset="-122"/>
                <a:ea typeface="仿宋_GB2312" pitchFamily="49" charset="-122"/>
              </a:rPr>
              <a:t>15V</a:t>
            </a:r>
            <a:r>
              <a:rPr kumimoji="1" lang="zh-CN" altLang="en-US" sz="2400" b="1" dirty="0">
                <a:latin typeface="仿宋_GB2312" pitchFamily="49" charset="-122"/>
                <a:ea typeface="仿宋_GB2312" pitchFamily="49" charset="-122"/>
              </a:rPr>
              <a:t>，可以选择为</a:t>
            </a:r>
            <a:r>
              <a:rPr kumimoji="1" lang="en-US" altLang="zh-CN" sz="2400" b="1" dirty="0" err="1">
                <a:latin typeface="仿宋_GB2312" pitchFamily="49" charset="-122"/>
                <a:ea typeface="仿宋_GB2312" pitchFamily="49" charset="-122"/>
              </a:rPr>
              <a:t>16V</a:t>
            </a:r>
            <a:r>
              <a:rPr kumimoji="1" lang="zh-CN" altLang="en-US" sz="2400" b="1" dirty="0">
                <a:latin typeface="仿宋_GB2312" pitchFamily="49" charset="-122"/>
                <a:ea typeface="仿宋_GB2312" pitchFamily="49" charset="-122"/>
              </a:rPr>
              <a:t>，所以取整流滤波输出电压（即三端稳压器输入电压）为</a:t>
            </a:r>
            <a:r>
              <a:rPr kumimoji="1" lang="en-US" altLang="zh-CN" sz="2400" b="1" dirty="0" err="1">
                <a:latin typeface="仿宋_GB2312" pitchFamily="49" charset="-122"/>
                <a:ea typeface="仿宋_GB2312" pitchFamily="49" charset="-122"/>
              </a:rPr>
              <a:t>16V</a:t>
            </a:r>
            <a:r>
              <a:rPr kumimoji="1" lang="zh-CN" altLang="en-US" sz="2400" b="1" dirty="0">
                <a:latin typeface="仿宋_GB2312" pitchFamily="49" charset="-122"/>
                <a:ea typeface="仿宋_GB2312" pitchFamily="49" charset="-122"/>
              </a:rPr>
              <a:t>左右</a:t>
            </a:r>
            <a:r>
              <a:rPr kumimoji="1" lang="zh-CN" altLang="en-US" sz="2400" b="1" dirty="0" smtClean="0">
                <a:latin typeface="仿宋_GB2312" pitchFamily="49" charset="-122"/>
                <a:ea typeface="仿宋_GB2312" pitchFamily="49" charset="-122"/>
              </a:rPr>
              <a:t>。</a:t>
            </a:r>
            <a:r>
              <a:rPr kumimoji="1" lang="zh-CN" altLang="en-US" sz="2400" b="1" dirty="0" smtClean="0">
                <a:solidFill>
                  <a:srgbClr val="FF0000"/>
                </a:solidFill>
                <a:latin typeface="仿宋_GB2312" pitchFamily="49" charset="-122"/>
                <a:ea typeface="仿宋_GB2312" pitchFamily="49" charset="-122"/>
              </a:rPr>
              <a:t>变压器输出电压及功率的选择</a:t>
            </a:r>
            <a:r>
              <a:rPr kumimoji="1" lang="zh-CN" altLang="en-US" sz="2400" b="1" dirty="0" smtClean="0">
                <a:latin typeface="仿宋_GB2312" pitchFamily="49" charset="-122"/>
                <a:ea typeface="仿宋_GB2312" pitchFamily="49" charset="-122"/>
              </a:rPr>
              <a:t>。</a:t>
            </a:r>
            <a:endParaRPr kumimoji="1" lang="zh-CN" altLang="en-US" sz="2400" b="1" dirty="0">
              <a:latin typeface="仿宋_GB2312" pitchFamily="49" charset="-122"/>
              <a:ea typeface="仿宋_GB2312" pitchFamily="49" charset="-122"/>
            </a:endParaRPr>
          </a:p>
        </p:txBody>
      </p:sp>
      <p:sp>
        <p:nvSpPr>
          <p:cNvPr id="57350" name="Rectangle 10"/>
          <p:cNvSpPr>
            <a:spLocks noChangeArrowheads="1"/>
          </p:cNvSpPr>
          <p:nvPr/>
        </p:nvSpPr>
        <p:spPr bwMode="auto">
          <a:xfrm>
            <a:off x="0" y="3205163"/>
            <a:ext cx="184150"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endParaRPr lang="zh-CN" altLang="en-US" sz="2400"/>
          </a:p>
        </p:txBody>
      </p:sp>
      <p:grpSp>
        <p:nvGrpSpPr>
          <p:cNvPr id="57351" name="Group 15"/>
          <p:cNvGrpSpPr>
            <a:grpSpLocks/>
          </p:cNvGrpSpPr>
          <p:nvPr/>
        </p:nvGrpSpPr>
        <p:grpSpPr bwMode="auto">
          <a:xfrm>
            <a:off x="785813" y="3714750"/>
            <a:ext cx="7750175" cy="2447925"/>
            <a:chOff x="1344" y="7785"/>
            <a:chExt cx="9240" cy="1716"/>
          </a:xfrm>
        </p:grpSpPr>
        <p:sp>
          <p:nvSpPr>
            <p:cNvPr id="57352" name="Rectangle 16"/>
            <p:cNvSpPr>
              <a:spLocks noChangeArrowheads="1"/>
            </p:cNvSpPr>
            <p:nvPr/>
          </p:nvSpPr>
          <p:spPr bwMode="auto">
            <a:xfrm>
              <a:off x="1344" y="7785"/>
              <a:ext cx="1080" cy="78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a:latin typeface="Times New Roman" panose="02020603050405020304" pitchFamily="18" charset="0"/>
                </a:rPr>
                <a:t>变压器降压</a:t>
              </a:r>
            </a:p>
            <a:p>
              <a:pPr algn="just" eaLnBrk="1" hangingPunct="1">
                <a:spcBef>
                  <a:spcPct val="0"/>
                </a:spcBef>
                <a:buFontTx/>
                <a:buNone/>
              </a:pPr>
              <a:endParaRPr lang="en-US" altLang="zh-CN" sz="2000" b="1"/>
            </a:p>
          </p:txBody>
        </p:sp>
        <p:sp>
          <p:nvSpPr>
            <p:cNvPr id="57353" name="Rectangle 17"/>
            <p:cNvSpPr>
              <a:spLocks noChangeArrowheads="1"/>
            </p:cNvSpPr>
            <p:nvPr/>
          </p:nvSpPr>
          <p:spPr bwMode="auto">
            <a:xfrm>
              <a:off x="2964" y="7785"/>
              <a:ext cx="1080" cy="78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a:latin typeface="Times New Roman" panose="02020603050405020304" pitchFamily="18" charset="0"/>
                </a:rPr>
                <a:t>二极管整流</a:t>
              </a:r>
              <a:endParaRPr lang="zh-CN" altLang="en-US" sz="2000" b="1"/>
            </a:p>
          </p:txBody>
        </p:sp>
        <p:sp>
          <p:nvSpPr>
            <p:cNvPr id="57354" name="Rectangle 18"/>
            <p:cNvSpPr>
              <a:spLocks noChangeArrowheads="1"/>
            </p:cNvSpPr>
            <p:nvPr/>
          </p:nvSpPr>
          <p:spPr bwMode="auto">
            <a:xfrm>
              <a:off x="4584" y="7785"/>
              <a:ext cx="1080" cy="78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a:latin typeface="Times New Roman" panose="02020603050405020304" pitchFamily="18" charset="0"/>
                </a:rPr>
                <a:t>电容滤波</a:t>
              </a:r>
              <a:endParaRPr lang="zh-CN" altLang="en-US" sz="2000" b="1"/>
            </a:p>
          </p:txBody>
        </p:sp>
        <p:sp>
          <p:nvSpPr>
            <p:cNvPr id="57355" name="Rectangle 19"/>
            <p:cNvSpPr>
              <a:spLocks noChangeArrowheads="1"/>
            </p:cNvSpPr>
            <p:nvPr/>
          </p:nvSpPr>
          <p:spPr bwMode="auto">
            <a:xfrm>
              <a:off x="6204" y="7785"/>
              <a:ext cx="1080" cy="780"/>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a:latin typeface="Times New Roman" panose="02020603050405020304" pitchFamily="18" charset="0"/>
                </a:rPr>
                <a:t>调整三极管</a:t>
              </a:r>
              <a:endParaRPr lang="zh-CN" altLang="en-US" sz="2000" b="1"/>
            </a:p>
          </p:txBody>
        </p:sp>
        <p:sp>
          <p:nvSpPr>
            <p:cNvPr id="57356" name="Rectangle 20"/>
            <p:cNvSpPr>
              <a:spLocks noChangeArrowheads="1"/>
            </p:cNvSpPr>
            <p:nvPr/>
          </p:nvSpPr>
          <p:spPr bwMode="auto">
            <a:xfrm>
              <a:off x="6069" y="9033"/>
              <a:ext cx="1080" cy="468"/>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zh-CN" altLang="en-US" sz="2000" b="1">
                  <a:latin typeface="Times New Roman" panose="02020603050405020304" pitchFamily="18" charset="0"/>
                </a:rPr>
                <a:t>保护电路</a:t>
              </a:r>
              <a:endParaRPr lang="zh-CN" altLang="en-US" sz="2000" b="1"/>
            </a:p>
          </p:txBody>
        </p:sp>
        <p:sp>
          <p:nvSpPr>
            <p:cNvPr id="57357" name="Line 21"/>
            <p:cNvSpPr>
              <a:spLocks noChangeShapeType="1"/>
            </p:cNvSpPr>
            <p:nvPr/>
          </p:nvSpPr>
          <p:spPr bwMode="auto">
            <a:xfrm>
              <a:off x="2424" y="8253"/>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8" name="Line 22"/>
            <p:cNvSpPr>
              <a:spLocks noChangeShapeType="1"/>
            </p:cNvSpPr>
            <p:nvPr/>
          </p:nvSpPr>
          <p:spPr bwMode="auto">
            <a:xfrm>
              <a:off x="4044" y="8253"/>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59" name="Line 23"/>
            <p:cNvSpPr>
              <a:spLocks noChangeShapeType="1"/>
            </p:cNvSpPr>
            <p:nvPr/>
          </p:nvSpPr>
          <p:spPr bwMode="auto">
            <a:xfrm>
              <a:off x="5664" y="8253"/>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0" name="Line 24"/>
            <p:cNvSpPr>
              <a:spLocks noChangeShapeType="1"/>
            </p:cNvSpPr>
            <p:nvPr/>
          </p:nvSpPr>
          <p:spPr bwMode="auto">
            <a:xfrm>
              <a:off x="7284" y="8253"/>
              <a:ext cx="36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1" name="Line 25"/>
            <p:cNvSpPr>
              <a:spLocks noChangeShapeType="1"/>
            </p:cNvSpPr>
            <p:nvPr/>
          </p:nvSpPr>
          <p:spPr bwMode="auto">
            <a:xfrm flipV="1">
              <a:off x="6699" y="8565"/>
              <a:ext cx="0" cy="468"/>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2" name="Rectangle 26"/>
            <p:cNvSpPr>
              <a:spLocks noChangeArrowheads="1"/>
            </p:cNvSpPr>
            <p:nvPr/>
          </p:nvSpPr>
          <p:spPr bwMode="auto">
            <a:xfrm>
              <a:off x="7644" y="7941"/>
              <a:ext cx="1080" cy="624"/>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000" b="1">
                  <a:latin typeface="Times New Roman" panose="02020603050405020304" pitchFamily="18" charset="0"/>
                </a:rPr>
                <a:t>7805</a:t>
              </a:r>
              <a:endParaRPr lang="en-US" altLang="zh-CN" sz="2000" b="1"/>
            </a:p>
          </p:txBody>
        </p:sp>
        <p:sp>
          <p:nvSpPr>
            <p:cNvPr id="57363" name="Rectangle 27"/>
            <p:cNvSpPr>
              <a:spLocks noChangeArrowheads="1"/>
            </p:cNvSpPr>
            <p:nvPr/>
          </p:nvSpPr>
          <p:spPr bwMode="auto">
            <a:xfrm>
              <a:off x="7644" y="8877"/>
              <a:ext cx="1080" cy="624"/>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1800" b="1">
                  <a:latin typeface="Times New Roman" panose="02020603050405020304" pitchFamily="18" charset="0"/>
                </a:rPr>
                <a:t>LM317</a:t>
              </a:r>
              <a:endParaRPr lang="en-US" altLang="zh-CN" sz="1800" b="1"/>
            </a:p>
          </p:txBody>
        </p:sp>
        <p:sp>
          <p:nvSpPr>
            <p:cNvPr id="57364" name="Line 28"/>
            <p:cNvSpPr>
              <a:spLocks noChangeShapeType="1"/>
            </p:cNvSpPr>
            <p:nvPr/>
          </p:nvSpPr>
          <p:spPr bwMode="auto">
            <a:xfrm>
              <a:off x="8799" y="8253"/>
              <a:ext cx="54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5" name="Line 29"/>
            <p:cNvSpPr>
              <a:spLocks noChangeShapeType="1"/>
            </p:cNvSpPr>
            <p:nvPr/>
          </p:nvSpPr>
          <p:spPr bwMode="auto">
            <a:xfrm>
              <a:off x="8694" y="9189"/>
              <a:ext cx="42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6" name="Line 30"/>
            <p:cNvSpPr>
              <a:spLocks noChangeShapeType="1"/>
            </p:cNvSpPr>
            <p:nvPr/>
          </p:nvSpPr>
          <p:spPr bwMode="auto">
            <a:xfrm>
              <a:off x="7434" y="8253"/>
              <a:ext cx="0" cy="93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7367" name="Line 31"/>
            <p:cNvSpPr>
              <a:spLocks noChangeShapeType="1"/>
            </p:cNvSpPr>
            <p:nvPr/>
          </p:nvSpPr>
          <p:spPr bwMode="auto">
            <a:xfrm>
              <a:off x="7434" y="9189"/>
              <a:ext cx="210" cy="0"/>
            </a:xfrm>
            <a:prstGeom prst="line">
              <a:avLst/>
            </a:prstGeom>
            <a:noFill/>
            <a:ln w="9525">
              <a:solidFill>
                <a:srgbClr val="00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57368" name="Rectangle 32"/>
            <p:cNvSpPr>
              <a:spLocks noChangeArrowheads="1"/>
            </p:cNvSpPr>
            <p:nvPr/>
          </p:nvSpPr>
          <p:spPr bwMode="auto">
            <a:xfrm>
              <a:off x="9324" y="7941"/>
              <a:ext cx="1080" cy="624"/>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000" b="1">
                  <a:latin typeface="Times New Roman" panose="02020603050405020304" pitchFamily="18" charset="0"/>
                </a:rPr>
                <a:t>+5V</a:t>
              </a:r>
              <a:endParaRPr lang="en-US" altLang="zh-CN" sz="2000" b="1"/>
            </a:p>
          </p:txBody>
        </p:sp>
        <p:sp>
          <p:nvSpPr>
            <p:cNvPr id="57369" name="Rectangle 33"/>
            <p:cNvSpPr>
              <a:spLocks noChangeArrowheads="1"/>
            </p:cNvSpPr>
            <p:nvPr/>
          </p:nvSpPr>
          <p:spPr bwMode="auto">
            <a:xfrm>
              <a:off x="9114" y="8877"/>
              <a:ext cx="1470" cy="624"/>
            </a:xfrm>
            <a:prstGeom prst="rect">
              <a:avLst/>
            </a:prstGeom>
            <a:solidFill>
              <a:srgbClr val="FFFFFF"/>
            </a:solidFill>
            <a:ln w="9525">
              <a:solidFill>
                <a:srgbClr val="000000"/>
              </a:solidFill>
              <a:miter lim="800000"/>
              <a:headEnd/>
              <a:tailEnd/>
            </a:ln>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lang="en-US" altLang="zh-CN" sz="2000" b="1">
                  <a:latin typeface="Times New Roman" panose="02020603050405020304" pitchFamily="18" charset="0"/>
                </a:rPr>
                <a:t>+3V</a:t>
              </a:r>
              <a:r>
                <a:rPr lang="zh-CN" altLang="en-US" sz="2000" b="1">
                  <a:latin typeface="Times New Roman" panose="02020603050405020304" pitchFamily="18" charset="0"/>
                </a:rPr>
                <a:t>～</a:t>
              </a:r>
              <a:r>
                <a:rPr lang="en-US" altLang="zh-CN" sz="2000" b="1">
                  <a:latin typeface="Times New Roman" panose="02020603050405020304" pitchFamily="18" charset="0"/>
                </a:rPr>
                <a:t>+12V</a:t>
              </a:r>
              <a:endParaRPr lang="en-US" altLang="zh-CN" sz="2000" b="1"/>
            </a:p>
          </p:txBody>
        </p:sp>
      </p:grpSp>
      <p:pic>
        <p:nvPicPr>
          <p:cNvPr id="2" name="图片 1"/>
          <p:cNvPicPr>
            <a:picLocks noChangeAspect="1"/>
          </p:cNvPicPr>
          <p:nvPr/>
        </p:nvPicPr>
        <p:blipFill>
          <a:blip r:embed="rId3"/>
          <a:stretch>
            <a:fillRect/>
          </a:stretch>
        </p:blipFill>
        <p:spPr>
          <a:xfrm>
            <a:off x="520647" y="5049982"/>
            <a:ext cx="3256108" cy="1475362"/>
          </a:xfrm>
          <a:prstGeom prst="rect">
            <a:avLst/>
          </a:prstGeom>
        </p:spPr>
      </p:pic>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372835-4009-4EF5-B70D-24F324430D95}" type="slidenum">
              <a:rPr lang="en-US" altLang="zh-CN" sz="1400" smtClean="0"/>
              <a:pPr>
                <a:spcBef>
                  <a:spcPct val="0"/>
                </a:spcBef>
                <a:buFontTx/>
                <a:buNone/>
              </a:pPr>
              <a:t>53</a:t>
            </a:fld>
            <a:endParaRPr lang="en-US" altLang="zh-CN" sz="1400"/>
          </a:p>
        </p:txBody>
      </p:sp>
      <p:pic>
        <p:nvPicPr>
          <p:cNvPr id="583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1500" y="1500188"/>
            <a:ext cx="7920038" cy="3417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1"/>
          <p:cNvSpPr>
            <a:spLocks noGrp="1" noChangeArrowheads="1"/>
          </p:cNvSpPr>
          <p:nvPr>
            <p:ph type="title"/>
          </p:nvPr>
        </p:nvSpPr>
        <p:spPr>
          <a:xfrm>
            <a:off x="323528" y="332656"/>
            <a:ext cx="8062912" cy="1143000"/>
          </a:xfrm>
        </p:spPr>
        <p:txBody>
          <a:bodyPr/>
          <a:lstStyle/>
          <a:p>
            <a:pPr algn="ctr" eaLnBrk="1" hangingPunct="1"/>
            <a:r>
              <a:rPr kumimoji="1" lang="zh-CN" altLang="en-US" sz="4800" b="1" kern="1200" dirty="0" smtClean="0">
                <a:solidFill>
                  <a:schemeClr val="tx1"/>
                </a:solidFill>
                <a:latin typeface="隶书" panose="02010509060101010101" pitchFamily="49" charset="-122"/>
                <a:ea typeface="隶书" panose="02010509060101010101" pitchFamily="49" charset="-122"/>
                <a:cs typeface="+mn-cs"/>
              </a:rPr>
              <a:t>二</a:t>
            </a:r>
            <a:r>
              <a:rPr kumimoji="1" lang="zh-CN" altLang="en-US" sz="4800" b="1" kern="1200" dirty="0">
                <a:solidFill>
                  <a:schemeClr val="tx1"/>
                </a:solidFill>
                <a:latin typeface="隶书" panose="02010509060101010101" pitchFamily="49" charset="-122"/>
                <a:ea typeface="隶书" panose="02010509060101010101" pitchFamily="49" charset="-122"/>
                <a:cs typeface="+mn-cs"/>
              </a:rPr>
              <a:t>、电执行器</a:t>
            </a:r>
            <a:endParaRPr kumimoji="1" lang="en-US" altLang="zh-CN" sz="4800" b="1" kern="1200" dirty="0">
              <a:solidFill>
                <a:schemeClr val="tx1"/>
              </a:solidFill>
              <a:latin typeface="隶书" panose="02010509060101010101" pitchFamily="49" charset="-122"/>
              <a:ea typeface="隶书" panose="02010509060101010101" pitchFamily="49" charset="-122"/>
              <a:cs typeface="+mn-cs"/>
            </a:endParaRPr>
          </a:p>
        </p:txBody>
      </p:sp>
      <p:sp>
        <p:nvSpPr>
          <p:cNvPr id="5123" name="Rectangle 12"/>
          <p:cNvSpPr>
            <a:spLocks noChangeArrowheads="1"/>
          </p:cNvSpPr>
          <p:nvPr/>
        </p:nvSpPr>
        <p:spPr bwMode="auto">
          <a:xfrm>
            <a:off x="611560" y="1700808"/>
            <a:ext cx="3527499" cy="57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3600" b="1" dirty="0" smtClean="0"/>
              <a:t>1. </a:t>
            </a:r>
            <a:r>
              <a:rPr lang="en-US" altLang="zh-CN" sz="3600" b="1" dirty="0"/>
              <a:t>Introduction</a:t>
            </a:r>
          </a:p>
        </p:txBody>
      </p:sp>
      <p:sp>
        <p:nvSpPr>
          <p:cNvPr id="5124" name="Rectangle 13"/>
          <p:cNvSpPr>
            <a:spLocks noChangeArrowheads="1"/>
          </p:cNvSpPr>
          <p:nvPr/>
        </p:nvSpPr>
        <p:spPr bwMode="auto">
          <a:xfrm>
            <a:off x="539750" y="2708275"/>
            <a:ext cx="842486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dirty="0">
                <a:latin typeface="Times New Roman" panose="02020603050405020304" pitchFamily="18" charset="0"/>
              </a:rPr>
              <a:t>      The term actuator in motion control system refers to the component that delivers the motion.</a:t>
            </a:r>
            <a:endParaRPr lang="en-US" altLang="zh-CN" sz="1800" b="1" dirty="0">
              <a:latin typeface="Times New Roman" panose="02020603050405020304" pitchFamily="18" charset="0"/>
            </a:endParaRPr>
          </a:p>
        </p:txBody>
      </p:sp>
      <p:pic>
        <p:nvPicPr>
          <p:cNvPr id="5125"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8238" y="3573463"/>
            <a:ext cx="7034212" cy="276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0082212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4"/>
          <p:cNvSpPr>
            <a:spLocks noChangeArrowheads="1"/>
          </p:cNvSpPr>
          <p:nvPr/>
        </p:nvSpPr>
        <p:spPr bwMode="auto">
          <a:xfrm>
            <a:off x="468313" y="1412875"/>
            <a:ext cx="8424862" cy="474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Motor-drive technologies that can be used in high-performance motion control applications:involving closed-loop position control with high accuracy and bandwidth.</a:t>
            </a:r>
          </a:p>
          <a:p>
            <a:pPr eaLnBrk="1" hangingPunct="1">
              <a:spcBef>
                <a:spcPct val="0"/>
              </a:spcBef>
              <a:buClrTx/>
              <a:buSzTx/>
              <a:buFontTx/>
              <a:buNone/>
            </a:pPr>
            <a:endParaRPr lang="en-US" altLang="zh-CN" sz="2400" b="1">
              <a:latin typeface="Times New Roman" panose="02020603050405020304" pitchFamily="18" charset="0"/>
            </a:endParaRPr>
          </a:p>
          <a:p>
            <a:pPr eaLnBrk="1" hangingPunct="1">
              <a:spcBef>
                <a:spcPct val="0"/>
              </a:spcBef>
              <a:buClrTx/>
              <a:buSzTx/>
              <a:buFontTx/>
              <a:buNone/>
            </a:pPr>
            <a:r>
              <a:rPr lang="en-US" altLang="zh-CN" sz="2400" b="1">
                <a:latin typeface="Times New Roman" panose="02020603050405020304" pitchFamily="18" charset="0"/>
              </a:rPr>
              <a:t>We will discuss the following motor-drive technologies:</a:t>
            </a:r>
          </a:p>
          <a:p>
            <a:pPr eaLnBrk="1" hangingPunct="1">
              <a:spcBef>
                <a:spcPct val="0"/>
              </a:spcBef>
              <a:buClrTx/>
              <a:buSzTx/>
              <a:buFontTx/>
              <a:buNone/>
            </a:pPr>
            <a:endParaRPr lang="en-US" altLang="zh-CN" sz="1800" b="1">
              <a:latin typeface="Times New Roman" panose="02020603050405020304" pitchFamily="18" charset="0"/>
            </a:endParaRPr>
          </a:p>
          <a:p>
            <a:pPr eaLnBrk="1" hangingPunct="1">
              <a:spcBef>
                <a:spcPct val="0"/>
              </a:spcBef>
              <a:buClrTx/>
              <a:buSzTx/>
              <a:buFontTx/>
              <a:buAutoNum type="arabicPeriod"/>
            </a:pPr>
            <a:r>
              <a:rPr lang="en-US" altLang="zh-CN" sz="2400" b="1">
                <a:latin typeface="Times New Roman" panose="02020603050405020304" pitchFamily="18" charset="0"/>
              </a:rPr>
              <a:t>DC motors (brush type and brush-less type) and drives</a:t>
            </a:r>
          </a:p>
          <a:p>
            <a:pPr eaLnBrk="1" hangingPunct="1">
              <a:spcBef>
                <a:spcPct val="0"/>
              </a:spcBef>
              <a:buClrTx/>
              <a:buSzTx/>
              <a:buFontTx/>
              <a:buAutoNum type="arabicPeriod"/>
            </a:pPr>
            <a:r>
              <a:rPr lang="en-US" altLang="zh-CN" sz="2400" b="1">
                <a:latin typeface="Times New Roman" panose="02020603050405020304" pitchFamily="18" charset="0"/>
              </a:rPr>
              <a:t>AC induction motors and field-oriented vector control drives </a:t>
            </a:r>
          </a:p>
          <a:p>
            <a:pPr eaLnBrk="1" hangingPunct="1">
              <a:spcBef>
                <a:spcPct val="0"/>
              </a:spcBef>
              <a:buClrTx/>
              <a:buSzTx/>
              <a:buFontTx/>
              <a:buAutoNum type="arabicPeriod"/>
            </a:pPr>
            <a:r>
              <a:rPr lang="en-US" altLang="zh-CN" sz="2400" b="1">
                <a:latin typeface="Times New Roman" panose="02020603050405020304" pitchFamily="18" charset="0"/>
              </a:rPr>
              <a:t>Step motors and drives:</a:t>
            </a:r>
          </a:p>
          <a:p>
            <a:pPr eaLnBrk="1" hangingPunct="1">
              <a:spcBef>
                <a:spcPct val="0"/>
              </a:spcBef>
              <a:buClrTx/>
              <a:buSzTx/>
              <a:buFontTx/>
              <a:buNone/>
            </a:pPr>
            <a:r>
              <a:rPr lang="en-US" altLang="zh-CN" sz="2400" b="1">
                <a:latin typeface="Times New Roman" panose="02020603050405020304" pitchFamily="18" charset="0"/>
              </a:rPr>
              <a:t>    (a) Permanent magnet step motors</a:t>
            </a:r>
          </a:p>
          <a:p>
            <a:pPr eaLnBrk="1" hangingPunct="1">
              <a:spcBef>
                <a:spcPct val="0"/>
              </a:spcBef>
              <a:buClrTx/>
              <a:buSzTx/>
              <a:buFontTx/>
              <a:buNone/>
            </a:pPr>
            <a:r>
              <a:rPr lang="en-US" altLang="zh-CN" sz="2400" b="1">
                <a:latin typeface="Times New Roman" panose="02020603050405020304" pitchFamily="18" charset="0"/>
              </a:rPr>
              <a:t>    (b) Hybrid step motors</a:t>
            </a:r>
          </a:p>
          <a:p>
            <a:pPr eaLnBrk="1" hangingPunct="1">
              <a:spcBef>
                <a:spcPct val="0"/>
              </a:spcBef>
              <a:buClrTx/>
              <a:buSzTx/>
              <a:buFontTx/>
              <a:buNone/>
            </a:pPr>
            <a:r>
              <a:rPr lang="en-US" altLang="zh-CN" sz="2400" b="1">
                <a:latin typeface="Times New Roman" panose="02020603050405020304" pitchFamily="18" charset="0"/>
              </a:rPr>
              <a:t>    (c) Switched (variable) reluctance step motors</a:t>
            </a:r>
          </a:p>
          <a:p>
            <a:pPr eaLnBrk="1" hangingPunct="1">
              <a:spcBef>
                <a:spcPct val="0"/>
              </a:spcBef>
              <a:buClrTx/>
              <a:buSzTx/>
              <a:buFontTx/>
              <a:buNone/>
            </a:pPr>
            <a:r>
              <a:rPr lang="en-US" altLang="zh-CN" sz="2400" b="1">
                <a:latin typeface="Times New Roman" panose="02020603050405020304" pitchFamily="18" charset="0"/>
              </a:rPr>
              <a:t>    along with full-step, half-step, and micro-stepping drives</a:t>
            </a:r>
          </a:p>
        </p:txBody>
      </p:sp>
    </p:spTree>
    <p:extLst>
      <p:ext uri="{BB962C8B-B14F-4D97-AF65-F5344CB8AC3E}">
        <p14:creationId xmlns:p14="http://schemas.microsoft.com/office/powerpoint/2010/main" val="361990136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ChangeArrowheads="1"/>
          </p:cNvSpPr>
          <p:nvPr/>
        </p:nvSpPr>
        <p:spPr bwMode="auto">
          <a:xfrm>
            <a:off x="539750" y="3851275"/>
            <a:ext cx="7561263" cy="249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Every motor has the following components:</a:t>
            </a:r>
          </a:p>
          <a:p>
            <a:pPr eaLnBrk="1" hangingPunct="1">
              <a:spcBef>
                <a:spcPct val="0"/>
              </a:spcBef>
              <a:buClrTx/>
              <a:buSzTx/>
              <a:buFontTx/>
              <a:buNone/>
            </a:pPr>
            <a:endParaRPr lang="en-US" altLang="zh-CN" sz="1400" b="1">
              <a:latin typeface="Times New Roman" panose="02020603050405020304" pitchFamily="18" charset="0"/>
            </a:endParaRPr>
          </a:p>
          <a:p>
            <a:pPr eaLnBrk="1" hangingPunct="1">
              <a:spcBef>
                <a:spcPct val="0"/>
              </a:spcBef>
              <a:buClrTx/>
              <a:buSzTx/>
              <a:buFontTx/>
              <a:buAutoNum type="arabicPeriod"/>
            </a:pPr>
            <a:r>
              <a:rPr lang="en-US" altLang="zh-CN" sz="2000" b="1">
                <a:latin typeface="Times New Roman" panose="02020603050405020304" pitchFamily="18" charset="0"/>
              </a:rPr>
              <a:t>Rotor on a shaft (moving component)</a:t>
            </a:r>
          </a:p>
          <a:p>
            <a:pPr eaLnBrk="1" hangingPunct="1">
              <a:spcBef>
                <a:spcPct val="0"/>
              </a:spcBef>
              <a:buClrTx/>
              <a:buSzTx/>
              <a:buFontTx/>
              <a:buAutoNum type="arabicPeriod"/>
            </a:pPr>
            <a:r>
              <a:rPr lang="en-US" altLang="zh-CN" sz="2000" b="1">
                <a:latin typeface="Times New Roman" panose="02020603050405020304" pitchFamily="18" charset="0"/>
              </a:rPr>
              <a:t>Stator (stationary component) </a:t>
            </a:r>
          </a:p>
          <a:p>
            <a:pPr eaLnBrk="1" hangingPunct="1">
              <a:spcBef>
                <a:spcPct val="0"/>
              </a:spcBef>
              <a:buClrTx/>
              <a:buSzTx/>
              <a:buFontTx/>
              <a:buAutoNum type="arabicPeriod"/>
            </a:pPr>
            <a:r>
              <a:rPr lang="en-US" altLang="zh-CN" sz="2000" b="1">
                <a:latin typeface="Times New Roman" panose="02020603050405020304" pitchFamily="18" charset="0"/>
              </a:rPr>
              <a:t>Housing (with end plates for rotary motors)</a:t>
            </a:r>
          </a:p>
          <a:p>
            <a:pPr eaLnBrk="1" hangingPunct="1">
              <a:spcBef>
                <a:spcPct val="0"/>
              </a:spcBef>
              <a:buClrTx/>
              <a:buSzTx/>
              <a:buFontTx/>
              <a:buAutoNum type="arabicPeriod"/>
            </a:pPr>
            <a:r>
              <a:rPr lang="en-US" altLang="zh-CN" sz="2000" b="1">
                <a:latin typeface="Times New Roman" panose="02020603050405020304" pitchFamily="18" charset="0"/>
              </a:rPr>
              <a:t>Two bearings, one for each end, to support the rotor in the housing, including some washers to allow axial play between the shaft and the housings</a:t>
            </a:r>
          </a:p>
        </p:txBody>
      </p:sp>
      <p:sp>
        <p:nvSpPr>
          <p:cNvPr id="7171" name="Rectangle 4"/>
          <p:cNvSpPr>
            <a:spLocks noChangeArrowheads="1"/>
          </p:cNvSpPr>
          <p:nvPr/>
        </p:nvSpPr>
        <p:spPr bwMode="auto">
          <a:xfrm>
            <a:off x="468313" y="579438"/>
            <a:ext cx="7920037" cy="2863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The operating principle of any electric motor involves one or more of the following three physical phenomena:</a:t>
            </a:r>
          </a:p>
          <a:p>
            <a:pPr eaLnBrk="1" hangingPunct="1">
              <a:spcBef>
                <a:spcPct val="0"/>
              </a:spcBef>
              <a:buClrTx/>
              <a:buSzTx/>
              <a:buFontTx/>
              <a:buNone/>
            </a:pPr>
            <a:endParaRPr lang="en-US" altLang="zh-CN" sz="1400" b="1">
              <a:latin typeface="Times New Roman" panose="02020603050405020304" pitchFamily="18" charset="0"/>
            </a:endParaRPr>
          </a:p>
          <a:p>
            <a:pPr eaLnBrk="1" hangingPunct="1">
              <a:spcBef>
                <a:spcPct val="0"/>
              </a:spcBef>
              <a:buClrTx/>
              <a:buSzTx/>
              <a:buFontTx/>
              <a:buAutoNum type="arabicPeriod"/>
            </a:pPr>
            <a:r>
              <a:rPr lang="en-US" altLang="zh-CN" sz="2000" b="1">
                <a:latin typeface="Times New Roman" panose="02020603050405020304" pitchFamily="18" charset="0"/>
              </a:rPr>
              <a:t>Opposite magnetic poles attract, and same magnetic poles repel each other</a:t>
            </a:r>
          </a:p>
          <a:p>
            <a:pPr eaLnBrk="1" hangingPunct="1">
              <a:spcBef>
                <a:spcPct val="0"/>
              </a:spcBef>
              <a:buClrTx/>
              <a:buSzTx/>
              <a:buFontTx/>
              <a:buAutoNum type="arabicPeriod"/>
            </a:pPr>
            <a:r>
              <a:rPr lang="en-US" altLang="zh-CN" sz="2000" b="1">
                <a:latin typeface="Times New Roman" panose="02020603050405020304" pitchFamily="18" charset="0"/>
              </a:rPr>
              <a:t>Magnets attract iron and seek to move to a position to minimize the reluctance to magnetic flux </a:t>
            </a:r>
          </a:p>
          <a:p>
            <a:pPr eaLnBrk="1" hangingPunct="1">
              <a:spcBef>
                <a:spcPct val="0"/>
              </a:spcBef>
              <a:buClrTx/>
              <a:buSzTx/>
              <a:buFontTx/>
              <a:buAutoNum type="arabicPeriod"/>
            </a:pPr>
            <a:r>
              <a:rPr lang="en-US" altLang="zh-CN" sz="2000" b="1">
                <a:latin typeface="Times New Roman" panose="02020603050405020304" pitchFamily="18" charset="0"/>
              </a:rPr>
              <a:t>Current-carrying conductors create an electromagnet and act like a current-controlled magnet</a:t>
            </a:r>
          </a:p>
        </p:txBody>
      </p:sp>
    </p:spTree>
    <p:extLst>
      <p:ext uri="{BB962C8B-B14F-4D97-AF65-F5344CB8AC3E}">
        <p14:creationId xmlns:p14="http://schemas.microsoft.com/office/powerpoint/2010/main" val="304461225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4"/>
          <p:cNvSpPr>
            <a:spLocks noChangeArrowheads="1"/>
          </p:cNvSpPr>
          <p:nvPr/>
        </p:nvSpPr>
        <p:spPr bwMode="auto">
          <a:xfrm>
            <a:off x="323850" y="677863"/>
            <a:ext cx="8280400" cy="542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An electric motor is a power conversion device. The key phenomenon in the conversion process is different for various  motors</a:t>
            </a:r>
          </a:p>
          <a:p>
            <a:pPr eaLnBrk="1" hangingPunct="1">
              <a:spcBef>
                <a:spcPct val="0"/>
              </a:spcBef>
              <a:buClrTx/>
              <a:buSzTx/>
              <a:buFontTx/>
              <a:buNone/>
            </a:pPr>
            <a:endParaRPr lang="en-US" altLang="zh-CN" sz="1800" b="1">
              <a:latin typeface="Times New Roman" panose="02020603050405020304" pitchFamily="18" charset="0"/>
            </a:endParaRPr>
          </a:p>
          <a:p>
            <a:pPr eaLnBrk="1" hangingPunct="1">
              <a:spcBef>
                <a:spcPct val="0"/>
              </a:spcBef>
              <a:buClrTx/>
              <a:buSzTx/>
              <a:buFontTx/>
              <a:buNone/>
            </a:pPr>
            <a:r>
              <a:rPr lang="en-US" altLang="zh-CN" sz="2000" b="1">
                <a:latin typeface="Times New Roman" panose="02020603050405020304" pitchFamily="18" charset="0"/>
              </a:rPr>
              <a:t>1.    DC motors: 2 magnetic fields.</a:t>
            </a:r>
          </a:p>
          <a:p>
            <a:pPr eaLnBrk="1" hangingPunct="1">
              <a:spcBef>
                <a:spcPct val="0"/>
              </a:spcBef>
              <a:buClrTx/>
              <a:buSzTx/>
              <a:buFontTx/>
              <a:buNone/>
            </a:pPr>
            <a:r>
              <a:rPr lang="en-US" altLang="zh-CN" sz="2000" b="1">
                <a:latin typeface="Times New Roman" panose="02020603050405020304" pitchFamily="18" charset="0"/>
              </a:rPr>
              <a:t>       Brush-type: one is due to the current through the armature winding on the rotor,    and the other one is  due to the permanent magnets in the stator.</a:t>
            </a:r>
          </a:p>
          <a:p>
            <a:pPr eaLnBrk="1" hangingPunct="1">
              <a:spcBef>
                <a:spcPct val="0"/>
              </a:spcBef>
              <a:buClrTx/>
              <a:buSzTx/>
              <a:buFontTx/>
              <a:buNone/>
            </a:pPr>
            <a:r>
              <a:rPr lang="en-US" altLang="zh-CN" sz="2000" b="1">
                <a:latin typeface="Times New Roman" panose="02020603050405020304" pitchFamily="18" charset="0"/>
              </a:rPr>
              <a:t>       Brushless: the roles of rotor and stator are swapped</a:t>
            </a:r>
          </a:p>
          <a:p>
            <a:pPr eaLnBrk="1" hangingPunct="1">
              <a:spcBef>
                <a:spcPct val="0"/>
              </a:spcBef>
              <a:buClrTx/>
              <a:buSzTx/>
              <a:buFontTx/>
              <a:buNone/>
            </a:pPr>
            <a:endParaRPr lang="en-US" altLang="zh-CN" sz="2000" b="1">
              <a:latin typeface="Times New Roman" panose="02020603050405020304" pitchFamily="18" charset="0"/>
            </a:endParaRPr>
          </a:p>
          <a:p>
            <a:pPr eaLnBrk="1" hangingPunct="1">
              <a:spcBef>
                <a:spcPct val="0"/>
              </a:spcBef>
              <a:buClrTx/>
              <a:buSzTx/>
              <a:buFontTx/>
              <a:buAutoNum type="arabicPeriod" startAt="2"/>
            </a:pPr>
            <a:r>
              <a:rPr lang="en-US" altLang="zh-CN" sz="2000" b="1">
                <a:latin typeface="Times New Roman" panose="02020603050405020304" pitchFamily="18" charset="0"/>
              </a:rPr>
              <a:t>AC motors: the 1st magnetic field is set up by the excitation current on the stator. It in turn induces a voltage at the rotor conductors. The induced voltage results in current which in turn set up its own magnetic field, which is the 2ed magnetic field.</a:t>
            </a:r>
          </a:p>
          <a:p>
            <a:pPr eaLnBrk="1" hangingPunct="1">
              <a:spcBef>
                <a:spcPct val="0"/>
              </a:spcBef>
              <a:buClrTx/>
              <a:buSzTx/>
              <a:buFontTx/>
              <a:buAutoNum type="arabicPeriod" startAt="2"/>
            </a:pPr>
            <a:endParaRPr lang="en-US" altLang="zh-CN" sz="2000" b="1">
              <a:latin typeface="Times New Roman" panose="02020603050405020304" pitchFamily="18" charset="0"/>
            </a:endParaRPr>
          </a:p>
          <a:p>
            <a:pPr eaLnBrk="1" hangingPunct="1">
              <a:spcBef>
                <a:spcPct val="0"/>
              </a:spcBef>
              <a:buClrTx/>
              <a:buSzTx/>
              <a:buFontTx/>
              <a:buNone/>
            </a:pPr>
            <a:r>
              <a:rPr lang="en-US" altLang="zh-CN" sz="2000" b="1">
                <a:latin typeface="Times New Roman" panose="02020603050405020304" pitchFamily="18" charset="0"/>
              </a:rPr>
              <a:t>3.    Stepper motors (PM type): same principle as brushless DC motors, except that the stator winding distribution is different.</a:t>
            </a:r>
          </a:p>
        </p:txBody>
      </p:sp>
    </p:spTree>
    <p:extLst>
      <p:ext uri="{BB962C8B-B14F-4D97-AF65-F5344CB8AC3E}">
        <p14:creationId xmlns:p14="http://schemas.microsoft.com/office/powerpoint/2010/main" val="45918866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4"/>
          <p:cNvSpPr>
            <a:spLocks noChangeArrowheads="1"/>
          </p:cNvSpPr>
          <p:nvPr/>
        </p:nvSpPr>
        <p:spPr bwMode="auto">
          <a:xfrm>
            <a:off x="592106" y="2886831"/>
            <a:ext cx="7416800" cy="363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dirty="0">
                <a:latin typeface="Times New Roman" panose="02020603050405020304" pitchFamily="18" charset="0"/>
              </a:rPr>
              <a:t>The design of an electric motor seeks to determine the following:</a:t>
            </a:r>
          </a:p>
          <a:p>
            <a:pPr eaLnBrk="1" hangingPunct="1">
              <a:spcBef>
                <a:spcPct val="0"/>
              </a:spcBef>
              <a:buClrTx/>
              <a:buSzTx/>
              <a:buFontTx/>
              <a:buNone/>
            </a:pPr>
            <a:endParaRPr lang="en-US" altLang="zh-CN" sz="1400" b="1" dirty="0">
              <a:latin typeface="Times New Roman" panose="02020603050405020304" pitchFamily="18" charset="0"/>
            </a:endParaRPr>
          </a:p>
          <a:p>
            <a:pPr eaLnBrk="1" hangingPunct="1">
              <a:spcBef>
                <a:spcPct val="0"/>
              </a:spcBef>
              <a:buClrTx/>
              <a:buSzTx/>
              <a:buFontTx/>
              <a:buAutoNum type="arabicPeriod"/>
            </a:pPr>
            <a:r>
              <a:rPr lang="en-US" altLang="zh-CN" sz="2400" b="1" dirty="0">
                <a:latin typeface="Times New Roman" panose="02020603050405020304" pitchFamily="18" charset="0"/>
              </a:rPr>
              <a:t>Shape of the effective magnetic reluctance of the motor by a proper selection of materials and geometry of the motor.</a:t>
            </a:r>
          </a:p>
          <a:p>
            <a:pPr eaLnBrk="1" hangingPunct="1">
              <a:spcBef>
                <a:spcPct val="0"/>
              </a:spcBef>
              <a:buClrTx/>
              <a:buSzTx/>
              <a:buFontTx/>
              <a:buAutoNum type="arabicPeriod"/>
            </a:pPr>
            <a:r>
              <a:rPr lang="en-US" altLang="zh-CN" sz="2400" b="1" dirty="0">
                <a:latin typeface="Times New Roman" panose="02020603050405020304" pitchFamily="18" charset="0"/>
              </a:rPr>
              <a:t>Distribution of coil wires, coil wire diameter, and its material </a:t>
            </a:r>
          </a:p>
          <a:p>
            <a:pPr eaLnBrk="1" hangingPunct="1">
              <a:spcBef>
                <a:spcPct val="0"/>
              </a:spcBef>
              <a:buClrTx/>
              <a:buSzTx/>
              <a:buFontTx/>
              <a:buAutoNum type="arabicPeriod"/>
            </a:pPr>
            <a:r>
              <a:rPr lang="en-US" altLang="zh-CN" sz="2400" b="1" dirty="0">
                <a:latin typeface="Times New Roman" panose="02020603050405020304" pitchFamily="18" charset="0"/>
              </a:rPr>
              <a:t>Permanent magnets (number of poles, geometric dimensions, and PM material)</a:t>
            </a:r>
          </a:p>
        </p:txBody>
      </p:sp>
      <p:sp>
        <p:nvSpPr>
          <p:cNvPr id="9219" name="Rectangle 5"/>
          <p:cNvSpPr>
            <a:spLocks noChangeArrowheads="1"/>
          </p:cNvSpPr>
          <p:nvPr/>
        </p:nvSpPr>
        <p:spPr bwMode="auto">
          <a:xfrm>
            <a:off x="611188" y="692150"/>
            <a:ext cx="79930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The torque production in an electric motor is proportional to the strength of the 2 magnetic flux vectors and the sine of the angle between the 2 vectors.</a:t>
            </a:r>
            <a:endParaRPr lang="en-US" altLang="zh-CN" sz="1400" b="1">
              <a:latin typeface="Times New Roman" panose="02020603050405020304" pitchFamily="18" charset="0"/>
            </a:endParaRPr>
          </a:p>
        </p:txBody>
      </p:sp>
      <p:graphicFrame>
        <p:nvGraphicFramePr>
          <p:cNvPr id="9220" name="Object 6"/>
          <p:cNvGraphicFramePr>
            <a:graphicFrameLocks noChangeAspect="1"/>
          </p:cNvGraphicFramePr>
          <p:nvPr/>
        </p:nvGraphicFramePr>
        <p:xfrm>
          <a:off x="1258888" y="2060575"/>
          <a:ext cx="2871787" cy="458788"/>
        </p:xfrm>
        <a:graphic>
          <a:graphicData uri="http://schemas.openxmlformats.org/presentationml/2006/ole">
            <mc:AlternateContent xmlns:mc="http://schemas.openxmlformats.org/markup-compatibility/2006">
              <mc:Choice xmlns:v="urn:schemas-microsoft-com:vml" Requires="v">
                <p:oleObj spid="_x0000_s48232" r:id="rId3" imgW="1435100" imgH="228600" progId="Equation.DSMT4">
                  <p:embed/>
                </p:oleObj>
              </mc:Choice>
              <mc:Fallback>
                <p:oleObj r:id="rId3" imgW="1435100" imgH="228600" progId="Equation.DSMT4">
                  <p:embed/>
                  <p:pic>
                    <p:nvPicPr>
                      <p:cNvPr id="9220" name="Object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8888" y="2060575"/>
                        <a:ext cx="287178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pic>
        <p:nvPicPr>
          <p:cNvPr id="2" name="图片 1"/>
          <p:cNvPicPr>
            <a:picLocks noChangeAspect="1"/>
          </p:cNvPicPr>
          <p:nvPr/>
        </p:nvPicPr>
        <p:blipFill>
          <a:blip r:embed="rId5"/>
          <a:stretch>
            <a:fillRect/>
          </a:stretch>
        </p:blipFill>
        <p:spPr>
          <a:xfrm>
            <a:off x="7178321" y="1692230"/>
            <a:ext cx="1661170" cy="1245878"/>
          </a:xfrm>
          <a:prstGeom prst="rect">
            <a:avLst/>
          </a:prstGeom>
        </p:spPr>
      </p:pic>
      <p:pic>
        <p:nvPicPr>
          <p:cNvPr id="3" name="图片 2"/>
          <p:cNvPicPr>
            <a:picLocks noChangeAspect="1"/>
          </p:cNvPicPr>
          <p:nvPr/>
        </p:nvPicPr>
        <p:blipFill rotWithShape="1">
          <a:blip r:embed="rId6"/>
          <a:srcRect r="11818"/>
          <a:stretch/>
        </p:blipFill>
        <p:spPr>
          <a:xfrm>
            <a:off x="5508104" y="2225069"/>
            <a:ext cx="1548457" cy="713039"/>
          </a:xfrm>
          <a:prstGeom prst="rect">
            <a:avLst/>
          </a:prstGeom>
        </p:spPr>
      </p:pic>
    </p:spTree>
    <p:extLst>
      <p:ext uri="{BB962C8B-B14F-4D97-AF65-F5344CB8AC3E}">
        <p14:creationId xmlns:p14="http://schemas.microsoft.com/office/powerpoint/2010/main" val="236937243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4"/>
          <p:cNvSpPr>
            <a:spLocks noChangeArrowheads="1"/>
          </p:cNvSpPr>
          <p:nvPr/>
        </p:nvSpPr>
        <p:spPr bwMode="auto">
          <a:xfrm>
            <a:off x="35497" y="549275"/>
            <a:ext cx="8929116"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2800" b="1" dirty="0" smtClean="0"/>
              <a:t>2  </a:t>
            </a:r>
            <a:r>
              <a:rPr lang="en-US" altLang="zh-CN" sz="2800" b="1" dirty="0"/>
              <a:t>Steady-State Torque-Speed Range, </a:t>
            </a:r>
            <a:r>
              <a:rPr lang="en-US" altLang="zh-CN" sz="2800" b="1" dirty="0" smtClean="0"/>
              <a:t>regeneration</a:t>
            </a:r>
            <a:r>
              <a:rPr lang="en-US" altLang="zh-CN" sz="2800" b="1" dirty="0"/>
              <a:t>, and Power Dumping</a:t>
            </a:r>
          </a:p>
        </p:txBody>
      </p:sp>
      <p:pic>
        <p:nvPicPr>
          <p:cNvPr id="1024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213100"/>
            <a:ext cx="46101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6237288"/>
            <a:ext cx="6564312" cy="20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Rectangle 7"/>
          <p:cNvSpPr>
            <a:spLocks noChangeArrowheads="1"/>
          </p:cNvSpPr>
          <p:nvPr/>
        </p:nvSpPr>
        <p:spPr bwMode="auto">
          <a:xfrm>
            <a:off x="611188" y="1628775"/>
            <a:ext cx="763270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Motor-drive combinations that can operate in all 4 quadrants of the T-w plane are called fore-quadrant operation devices and can act as motor and generator during different modes of an application.</a:t>
            </a:r>
          </a:p>
        </p:txBody>
      </p:sp>
      <p:sp>
        <p:nvSpPr>
          <p:cNvPr id="10246" name="Rectangle 8"/>
          <p:cNvSpPr>
            <a:spLocks noChangeArrowheads="1"/>
          </p:cNvSpPr>
          <p:nvPr/>
        </p:nvSpPr>
        <p:spPr bwMode="auto">
          <a:xfrm>
            <a:off x="5292725" y="3573463"/>
            <a:ext cx="3671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a:latin typeface="Times New Roman" panose="02020603050405020304" pitchFamily="18" charset="0"/>
              </a:rPr>
              <a:t>In quadrantsⅠand Ⅲ</a:t>
            </a:r>
            <a:r>
              <a:rPr lang="zh-CN" altLang="en-US" sz="2000" b="1">
                <a:latin typeface="Times New Roman" panose="02020603050405020304" pitchFamily="18" charset="0"/>
              </a:rPr>
              <a:t>：</a:t>
            </a:r>
          </a:p>
        </p:txBody>
      </p:sp>
      <p:sp>
        <p:nvSpPr>
          <p:cNvPr id="10247" name="Rectangle 9"/>
          <p:cNvSpPr>
            <a:spLocks noChangeArrowheads="1"/>
          </p:cNvSpPr>
          <p:nvPr/>
        </p:nvSpPr>
        <p:spPr bwMode="auto">
          <a:xfrm>
            <a:off x="5292725" y="4797425"/>
            <a:ext cx="36718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000" b="1">
                <a:latin typeface="Times New Roman" panose="02020603050405020304" pitchFamily="18" charset="0"/>
              </a:rPr>
              <a:t>In quadrantsⅡand Ⅳ </a:t>
            </a:r>
            <a:r>
              <a:rPr lang="zh-CN" altLang="en-US" sz="2000" b="1">
                <a:latin typeface="Times New Roman" panose="02020603050405020304" pitchFamily="18" charset="0"/>
              </a:rPr>
              <a:t>：</a:t>
            </a:r>
          </a:p>
        </p:txBody>
      </p:sp>
      <p:pic>
        <p:nvPicPr>
          <p:cNvPr id="10248"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5588" y="5445125"/>
            <a:ext cx="312420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9"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68925" y="4221163"/>
            <a:ext cx="3019425" cy="24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653959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灯片编号占位符 3"/>
          <p:cNvSpPr>
            <a:spLocks noGrp="1"/>
          </p:cNvSpPr>
          <p:nvPr>
            <p:ph type="sldNum" sz="quarter" idx="12"/>
          </p:nvPr>
        </p:nvSpPr>
        <p:spPr>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272B35C-F074-478E-BBF6-C8B247C835EA}" type="slidenum">
              <a:rPr lang="en-US" altLang="zh-CN" sz="1400" smtClean="0"/>
              <a:pPr>
                <a:spcBef>
                  <a:spcPct val="0"/>
                </a:spcBef>
                <a:buFontTx/>
                <a:buNone/>
              </a:pPr>
              <a:t>6</a:t>
            </a:fld>
            <a:endParaRPr lang="en-US" altLang="zh-CN" sz="1400" dirty="0"/>
          </a:p>
        </p:txBody>
      </p:sp>
      <p:sp>
        <p:nvSpPr>
          <p:cNvPr id="27664" name="Rectangle 6"/>
          <p:cNvSpPr>
            <a:spLocks noChangeArrowheads="1"/>
          </p:cNvSpPr>
          <p:nvPr/>
        </p:nvSpPr>
        <p:spPr bwMode="auto">
          <a:xfrm>
            <a:off x="107950" y="981075"/>
            <a:ext cx="2808288" cy="457200"/>
          </a:xfrm>
          <a:prstGeom prst="rect">
            <a:avLst/>
          </a:prstGeom>
          <a:solidFill>
            <a:schemeClr val="bg1"/>
          </a:solidFill>
          <a:ln w="9525" algn="ctr">
            <a:noFill/>
            <a:miter lim="800000"/>
            <a:headEnd/>
            <a:tailEnd/>
          </a:ln>
        </p:spPr>
        <p:txBody>
          <a:bodyPr lIns="198000" rIns="198000">
            <a:spAutoFit/>
          </a:bodyPr>
          <a:lstStyle/>
          <a:p>
            <a:pPr eaLnBrk="1" hangingPunct="1">
              <a:spcBef>
                <a:spcPct val="50000"/>
              </a:spcBef>
              <a:defRPr/>
            </a:pPr>
            <a:r>
              <a:rPr kumimoji="1" lang="en-US" altLang="zh-CN" b="1">
                <a:latin typeface="Times New Roman" pitchFamily="18" charset="0"/>
                <a:cs typeface="Times New Roman" pitchFamily="18" charset="0"/>
              </a:rPr>
              <a:t>2)</a:t>
            </a:r>
            <a:r>
              <a:rPr kumimoji="1" lang="zh-CN" altLang="en-US" b="1">
                <a:latin typeface="Times New Roman" pitchFamily="18" charset="0"/>
                <a:cs typeface="Times New Roman" pitchFamily="18" charset="0"/>
              </a:rPr>
              <a:t>按绕组构成分类：</a:t>
            </a:r>
            <a:endParaRPr kumimoji="1" lang="zh-CN" altLang="en-US" b="1">
              <a:latin typeface="Times New Roman" pitchFamily="18" charset="0"/>
            </a:endParaRPr>
          </a:p>
        </p:txBody>
      </p:sp>
      <p:sp>
        <p:nvSpPr>
          <p:cNvPr id="27659" name="Rectangle 16"/>
          <p:cNvSpPr>
            <a:spLocks noChangeArrowheads="1"/>
          </p:cNvSpPr>
          <p:nvPr/>
        </p:nvSpPr>
        <p:spPr bwMode="auto">
          <a:xfrm>
            <a:off x="107950" y="3082925"/>
            <a:ext cx="2808288" cy="457200"/>
          </a:xfrm>
          <a:prstGeom prst="rect">
            <a:avLst/>
          </a:prstGeom>
          <a:solidFill>
            <a:schemeClr val="bg1"/>
          </a:solidFill>
          <a:ln w="9525" algn="ctr">
            <a:noFill/>
            <a:miter lim="800000"/>
            <a:headEnd/>
            <a:tailEnd/>
          </a:ln>
        </p:spPr>
        <p:txBody>
          <a:bodyPr lIns="198000" rIns="198000">
            <a:spAutoFit/>
          </a:bodyPr>
          <a:lstStyle/>
          <a:p>
            <a:pPr eaLnBrk="1" hangingPunct="1">
              <a:spcBef>
                <a:spcPct val="50000"/>
              </a:spcBef>
              <a:defRPr/>
            </a:pPr>
            <a:r>
              <a:rPr kumimoji="1" lang="en-US" altLang="zh-CN" b="1">
                <a:latin typeface="Times New Roman" pitchFamily="18" charset="0"/>
                <a:cs typeface="Times New Roman" pitchFamily="18" charset="0"/>
              </a:rPr>
              <a:t>3)</a:t>
            </a:r>
            <a:r>
              <a:rPr kumimoji="1" lang="zh-CN" altLang="en-US" b="1">
                <a:latin typeface="Times New Roman" pitchFamily="18" charset="0"/>
                <a:cs typeface="Times New Roman" pitchFamily="18" charset="0"/>
              </a:rPr>
              <a:t>按铁心结构分类：</a:t>
            </a:r>
            <a:endParaRPr kumimoji="1" lang="zh-CN" altLang="en-US" b="1">
              <a:latin typeface="Times New Roman" pitchFamily="18" charset="0"/>
            </a:endParaRPr>
          </a:p>
        </p:txBody>
      </p:sp>
      <p:sp>
        <p:nvSpPr>
          <p:cNvPr id="27654" name="Rectangle 22"/>
          <p:cNvSpPr>
            <a:spLocks noChangeArrowheads="1"/>
          </p:cNvSpPr>
          <p:nvPr/>
        </p:nvSpPr>
        <p:spPr bwMode="auto">
          <a:xfrm>
            <a:off x="107950" y="5138738"/>
            <a:ext cx="2479122" cy="457200"/>
          </a:xfrm>
          <a:prstGeom prst="rect">
            <a:avLst/>
          </a:prstGeom>
          <a:solidFill>
            <a:schemeClr val="bg1"/>
          </a:solidFill>
          <a:ln w="9525" algn="ctr">
            <a:noFill/>
            <a:miter lim="800000"/>
            <a:headEnd/>
            <a:tailEnd/>
          </a:ln>
        </p:spPr>
        <p:txBody>
          <a:bodyPr lIns="198000" rIns="198000">
            <a:spAutoFit/>
          </a:bodyPr>
          <a:lstStyle/>
          <a:p>
            <a:pPr eaLnBrk="1" hangingPunct="1">
              <a:spcBef>
                <a:spcPct val="50000"/>
              </a:spcBef>
              <a:defRPr/>
            </a:pPr>
            <a:r>
              <a:rPr kumimoji="1" lang="en-US" altLang="zh-CN" b="1" dirty="0">
                <a:latin typeface="Times New Roman" pitchFamily="18" charset="0"/>
                <a:cs typeface="Times New Roman" pitchFamily="18" charset="0"/>
              </a:rPr>
              <a:t>4)</a:t>
            </a:r>
            <a:r>
              <a:rPr kumimoji="1" lang="zh-CN" altLang="en-US" b="1" dirty="0">
                <a:latin typeface="Times New Roman" pitchFamily="18" charset="0"/>
                <a:cs typeface="Times New Roman" pitchFamily="18" charset="0"/>
              </a:rPr>
              <a:t>按相数分类：</a:t>
            </a:r>
            <a:endParaRPr kumimoji="1" lang="zh-CN" altLang="en-US" b="1" dirty="0">
              <a:latin typeface="Times New Roman" pitchFamily="18" charset="0"/>
            </a:endParaRPr>
          </a:p>
        </p:txBody>
      </p:sp>
      <p:pic>
        <p:nvPicPr>
          <p:cNvPr id="5" name="图片 4"/>
          <p:cNvPicPr>
            <a:picLocks noChangeAspect="1"/>
          </p:cNvPicPr>
          <p:nvPr/>
        </p:nvPicPr>
        <p:blipFill rotWithShape="1">
          <a:blip r:embed="rId2"/>
          <a:srcRect b="11776"/>
          <a:stretch/>
        </p:blipFill>
        <p:spPr>
          <a:xfrm>
            <a:off x="6106364" y="246979"/>
            <a:ext cx="2217043" cy="1985717"/>
          </a:xfrm>
          <a:prstGeom prst="rect">
            <a:avLst/>
          </a:prstGeom>
        </p:spPr>
      </p:pic>
      <p:sp>
        <p:nvSpPr>
          <p:cNvPr id="23" name="AutoShape 23"/>
          <p:cNvSpPr>
            <a:spLocks/>
          </p:cNvSpPr>
          <p:nvPr/>
        </p:nvSpPr>
        <p:spPr bwMode="auto">
          <a:xfrm>
            <a:off x="2476359" y="4676776"/>
            <a:ext cx="221425" cy="1381125"/>
          </a:xfrm>
          <a:prstGeom prst="leftBrace">
            <a:avLst>
              <a:gd name="adj1" fmla="val 45886"/>
              <a:gd name="adj2" fmla="val 50000"/>
            </a:avLst>
          </a:prstGeom>
          <a:solidFill>
            <a:schemeClr val="bg1"/>
          </a:solidFill>
          <a:ln w="38100">
            <a:solidFill>
              <a:schemeClr val="tx1"/>
            </a:solidFill>
            <a:round/>
            <a:headEnd/>
            <a:tailEnd type="none" w="lg" len="lg"/>
          </a:ln>
        </p:spPr>
        <p:txBody>
          <a:bodyPr wrap="none" anchor="ctr"/>
          <a:lstStyle/>
          <a:p>
            <a:pPr algn="just" eaLnBrk="1" hangingPunct="1">
              <a:defRPr/>
            </a:pPr>
            <a:endParaRPr lang="zh-CN" altLang="en-US">
              <a:latin typeface="Arial" charset="0"/>
            </a:endParaRPr>
          </a:p>
        </p:txBody>
      </p:sp>
      <p:sp>
        <p:nvSpPr>
          <p:cNvPr id="24" name="Rectangle 24"/>
          <p:cNvSpPr>
            <a:spLocks noChangeArrowheads="1"/>
          </p:cNvSpPr>
          <p:nvPr/>
        </p:nvSpPr>
        <p:spPr bwMode="auto">
          <a:xfrm>
            <a:off x="2718360" y="4635501"/>
            <a:ext cx="2148385" cy="457200"/>
          </a:xfrm>
          <a:prstGeom prst="rect">
            <a:avLst/>
          </a:prstGeom>
          <a:solidFill>
            <a:schemeClr val="bg1"/>
          </a:solidFill>
          <a:ln w="9525" algn="ctr">
            <a:noFill/>
            <a:miter lim="800000"/>
            <a:headEnd/>
            <a:tailEnd/>
          </a:ln>
        </p:spPr>
        <p:txBody>
          <a:bodyPr wrap="square"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单相变压器</a:t>
            </a:r>
            <a:endParaRPr kumimoji="1" lang="zh-CN" altLang="en-US" b="1" dirty="0">
              <a:latin typeface="Times New Roman" pitchFamily="18" charset="0"/>
            </a:endParaRPr>
          </a:p>
        </p:txBody>
      </p:sp>
      <p:sp>
        <p:nvSpPr>
          <p:cNvPr id="25" name="Rectangle 25"/>
          <p:cNvSpPr>
            <a:spLocks noChangeArrowheads="1"/>
          </p:cNvSpPr>
          <p:nvPr/>
        </p:nvSpPr>
        <p:spPr bwMode="auto">
          <a:xfrm>
            <a:off x="2738168" y="5122293"/>
            <a:ext cx="2043000" cy="457200"/>
          </a:xfrm>
          <a:prstGeom prst="rect">
            <a:avLst/>
          </a:prstGeom>
          <a:solidFill>
            <a:schemeClr val="bg1"/>
          </a:solidFill>
          <a:ln w="9525" algn="ctr">
            <a:noFill/>
            <a:miter lim="800000"/>
            <a:headEnd/>
            <a:tailEnd/>
          </a:ln>
        </p:spPr>
        <p:txBody>
          <a:bodyPr wrap="square"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三相变压器</a:t>
            </a:r>
            <a:endParaRPr kumimoji="1" lang="zh-CN" altLang="en-US" b="1" dirty="0">
              <a:latin typeface="Times New Roman" pitchFamily="18" charset="0"/>
            </a:endParaRPr>
          </a:p>
        </p:txBody>
      </p:sp>
      <p:sp>
        <p:nvSpPr>
          <p:cNvPr id="26" name="Rectangle 26"/>
          <p:cNvSpPr>
            <a:spLocks noChangeArrowheads="1"/>
          </p:cNvSpPr>
          <p:nvPr/>
        </p:nvSpPr>
        <p:spPr bwMode="auto">
          <a:xfrm>
            <a:off x="2718360" y="5622802"/>
            <a:ext cx="2043000" cy="457200"/>
          </a:xfrm>
          <a:prstGeom prst="rect">
            <a:avLst/>
          </a:prstGeom>
          <a:solidFill>
            <a:schemeClr val="bg1"/>
          </a:solidFill>
          <a:ln w="9525" algn="ctr">
            <a:noFill/>
            <a:miter lim="800000"/>
            <a:headEnd/>
            <a:tailEnd/>
          </a:ln>
        </p:spPr>
        <p:txBody>
          <a:bodyPr wrap="square"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多相变压器</a:t>
            </a:r>
            <a:endParaRPr kumimoji="1" lang="zh-CN" altLang="en-US" b="1" dirty="0">
              <a:latin typeface="Times New Roman" pitchFamily="18" charset="0"/>
            </a:endParaRPr>
          </a:p>
        </p:txBody>
      </p:sp>
      <p:sp>
        <p:nvSpPr>
          <p:cNvPr id="27" name="AutoShape 17"/>
          <p:cNvSpPr>
            <a:spLocks/>
          </p:cNvSpPr>
          <p:nvPr/>
        </p:nvSpPr>
        <p:spPr bwMode="auto">
          <a:xfrm>
            <a:off x="2873795" y="2660651"/>
            <a:ext cx="250825" cy="1381125"/>
          </a:xfrm>
          <a:prstGeom prst="leftBrace">
            <a:avLst>
              <a:gd name="adj1" fmla="val 45886"/>
              <a:gd name="adj2" fmla="val 50000"/>
            </a:avLst>
          </a:prstGeom>
          <a:solidFill>
            <a:schemeClr val="bg1"/>
          </a:solidFill>
          <a:ln w="38100">
            <a:solidFill>
              <a:schemeClr val="tx1"/>
            </a:solidFill>
            <a:round/>
            <a:headEnd/>
            <a:tailEnd type="none" w="lg" len="lg"/>
          </a:ln>
        </p:spPr>
        <p:txBody>
          <a:bodyPr wrap="none" anchor="ctr"/>
          <a:lstStyle/>
          <a:p>
            <a:pPr algn="just" eaLnBrk="1" hangingPunct="1">
              <a:defRPr/>
            </a:pPr>
            <a:endParaRPr lang="zh-CN" altLang="en-US">
              <a:latin typeface="Arial" charset="0"/>
            </a:endParaRPr>
          </a:p>
        </p:txBody>
      </p:sp>
      <p:sp>
        <p:nvSpPr>
          <p:cNvPr id="28" name="Rectangle 18"/>
          <p:cNvSpPr>
            <a:spLocks noChangeArrowheads="1"/>
          </p:cNvSpPr>
          <p:nvPr/>
        </p:nvSpPr>
        <p:spPr bwMode="auto">
          <a:xfrm>
            <a:off x="3115460" y="2489201"/>
            <a:ext cx="2270125" cy="461665"/>
          </a:xfrm>
          <a:prstGeom prst="rect">
            <a:avLst/>
          </a:prstGeom>
          <a:solidFill>
            <a:schemeClr val="bg1"/>
          </a:solidFill>
          <a:ln w="9525" algn="ctr">
            <a:noFill/>
            <a:miter lim="800000"/>
            <a:headEnd/>
            <a:tailEnd/>
          </a:ln>
        </p:spPr>
        <p:txBody>
          <a:bodyPr wrap="square"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叠片式铁心</a:t>
            </a:r>
            <a:endParaRPr kumimoji="1" lang="zh-CN" altLang="en-US" b="1" dirty="0">
              <a:latin typeface="Times New Roman" pitchFamily="18" charset="0"/>
            </a:endParaRPr>
          </a:p>
        </p:txBody>
      </p:sp>
      <p:sp>
        <p:nvSpPr>
          <p:cNvPr id="29" name="Rectangle 19"/>
          <p:cNvSpPr>
            <a:spLocks noChangeArrowheads="1"/>
          </p:cNvSpPr>
          <p:nvPr/>
        </p:nvSpPr>
        <p:spPr bwMode="auto">
          <a:xfrm>
            <a:off x="3071071" y="3045905"/>
            <a:ext cx="1992313" cy="457200"/>
          </a:xfrm>
          <a:prstGeom prst="rect">
            <a:avLst/>
          </a:prstGeom>
          <a:solidFill>
            <a:schemeClr val="bg1"/>
          </a:solidFill>
          <a:ln w="9525" algn="ctr">
            <a:noFill/>
            <a:miter lim="800000"/>
            <a:headEnd/>
            <a:tailEnd/>
          </a:ln>
        </p:spPr>
        <p:txBody>
          <a:bodyPr wrap="square"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卷制式铁心</a:t>
            </a:r>
            <a:endParaRPr kumimoji="1" lang="zh-CN" altLang="en-US" b="1" dirty="0">
              <a:latin typeface="Times New Roman" pitchFamily="18" charset="0"/>
            </a:endParaRPr>
          </a:p>
        </p:txBody>
      </p:sp>
      <p:sp>
        <p:nvSpPr>
          <p:cNvPr id="30" name="Rectangle 20"/>
          <p:cNvSpPr>
            <a:spLocks noChangeArrowheads="1"/>
          </p:cNvSpPr>
          <p:nvPr/>
        </p:nvSpPr>
        <p:spPr bwMode="auto">
          <a:xfrm>
            <a:off x="3096957" y="3618167"/>
            <a:ext cx="2279650" cy="461963"/>
          </a:xfrm>
          <a:prstGeom prst="rect">
            <a:avLst/>
          </a:prstGeom>
          <a:solidFill>
            <a:schemeClr val="bg1"/>
          </a:solidFill>
          <a:ln w="9525" algn="ctr">
            <a:noFill/>
            <a:miter lim="800000"/>
            <a:headEnd/>
            <a:tailEnd/>
          </a:ln>
        </p:spPr>
        <p:txBody>
          <a:bodyPr wrap="square"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非晶合金铁心</a:t>
            </a:r>
            <a:endParaRPr kumimoji="1" lang="zh-CN" altLang="en-US" b="1" dirty="0">
              <a:latin typeface="Times New Roman" pitchFamily="18" charset="0"/>
            </a:endParaRPr>
          </a:p>
        </p:txBody>
      </p:sp>
      <p:sp>
        <p:nvSpPr>
          <p:cNvPr id="31" name="AutoShape 7"/>
          <p:cNvSpPr>
            <a:spLocks/>
          </p:cNvSpPr>
          <p:nvPr/>
        </p:nvSpPr>
        <p:spPr bwMode="auto">
          <a:xfrm>
            <a:off x="2892844" y="541021"/>
            <a:ext cx="250825" cy="1381125"/>
          </a:xfrm>
          <a:prstGeom prst="leftBrace">
            <a:avLst>
              <a:gd name="adj1" fmla="val 45886"/>
              <a:gd name="adj2" fmla="val 50000"/>
            </a:avLst>
          </a:prstGeom>
          <a:solidFill>
            <a:schemeClr val="bg1"/>
          </a:solidFill>
          <a:ln w="38100">
            <a:solidFill>
              <a:schemeClr val="tx1"/>
            </a:solidFill>
            <a:round/>
            <a:headEnd/>
            <a:tailEnd type="none" w="lg" len="lg"/>
          </a:ln>
        </p:spPr>
        <p:txBody>
          <a:bodyPr wrap="none" anchor="ctr"/>
          <a:lstStyle/>
          <a:p>
            <a:pPr algn="just" eaLnBrk="1" hangingPunct="1">
              <a:defRPr/>
            </a:pPr>
            <a:endParaRPr lang="zh-CN" altLang="en-US">
              <a:latin typeface="Arial" charset="0"/>
            </a:endParaRPr>
          </a:p>
        </p:txBody>
      </p:sp>
      <p:sp>
        <p:nvSpPr>
          <p:cNvPr id="32" name="Rectangle 9"/>
          <p:cNvSpPr>
            <a:spLocks noChangeArrowheads="1"/>
          </p:cNvSpPr>
          <p:nvPr/>
        </p:nvSpPr>
        <p:spPr bwMode="auto">
          <a:xfrm>
            <a:off x="3243133" y="981075"/>
            <a:ext cx="2251248" cy="457200"/>
          </a:xfrm>
          <a:prstGeom prst="rect">
            <a:avLst/>
          </a:prstGeom>
          <a:solidFill>
            <a:schemeClr val="bg1"/>
          </a:solidFill>
          <a:ln w="9525" algn="ctr">
            <a:noFill/>
            <a:miter lim="800000"/>
            <a:headEnd/>
            <a:tailEnd/>
          </a:ln>
        </p:spPr>
        <p:txBody>
          <a:bodyPr wrap="square"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三绕组变压器</a:t>
            </a:r>
            <a:endParaRPr kumimoji="1" lang="zh-CN" altLang="en-US" b="1" dirty="0">
              <a:latin typeface="Times New Roman" pitchFamily="18" charset="0"/>
            </a:endParaRPr>
          </a:p>
        </p:txBody>
      </p:sp>
      <p:sp>
        <p:nvSpPr>
          <p:cNvPr id="33" name="Rectangle 8"/>
          <p:cNvSpPr>
            <a:spLocks noChangeArrowheads="1"/>
          </p:cNvSpPr>
          <p:nvPr/>
        </p:nvSpPr>
        <p:spPr bwMode="auto">
          <a:xfrm>
            <a:off x="3185477" y="400490"/>
            <a:ext cx="2270125" cy="457200"/>
          </a:xfrm>
          <a:prstGeom prst="rect">
            <a:avLst/>
          </a:prstGeom>
          <a:solidFill>
            <a:schemeClr val="bg1"/>
          </a:solidFill>
          <a:ln w="9525" algn="ctr">
            <a:noFill/>
            <a:miter lim="800000"/>
            <a:headEnd/>
            <a:tailEnd/>
          </a:ln>
        </p:spPr>
        <p:txBody>
          <a:bodyPr wrap="square"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双绕组变压器</a:t>
            </a:r>
            <a:endParaRPr kumimoji="1" lang="zh-CN" altLang="en-US" b="1" dirty="0">
              <a:latin typeface="Times New Roman" pitchFamily="18" charset="0"/>
            </a:endParaRPr>
          </a:p>
        </p:txBody>
      </p:sp>
      <p:sp>
        <p:nvSpPr>
          <p:cNvPr id="34" name="Rectangle 10"/>
          <p:cNvSpPr>
            <a:spLocks noChangeArrowheads="1"/>
          </p:cNvSpPr>
          <p:nvPr/>
        </p:nvSpPr>
        <p:spPr bwMode="auto">
          <a:xfrm>
            <a:off x="3266496" y="1504757"/>
            <a:ext cx="1981200" cy="457200"/>
          </a:xfrm>
          <a:prstGeom prst="rect">
            <a:avLst/>
          </a:prstGeom>
          <a:solidFill>
            <a:schemeClr val="bg1"/>
          </a:solidFill>
          <a:ln w="9525" algn="ctr">
            <a:noFill/>
            <a:miter lim="800000"/>
            <a:headEnd/>
            <a:tailEnd/>
          </a:ln>
        </p:spPr>
        <p:txBody>
          <a:bodyPr wrap="square"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自耦变压器</a:t>
            </a:r>
            <a:endParaRPr kumimoji="1" lang="zh-CN" altLang="en-US" b="1" dirty="0">
              <a:latin typeface="Times New Roman" pitchFamily="18" charset="0"/>
            </a:endParaRPr>
          </a:p>
        </p:txBody>
      </p:sp>
      <p:pic>
        <p:nvPicPr>
          <p:cNvPr id="8" name="图片 7"/>
          <p:cNvPicPr>
            <a:picLocks noChangeAspect="1"/>
          </p:cNvPicPr>
          <p:nvPr/>
        </p:nvPicPr>
        <p:blipFill rotWithShape="1">
          <a:blip r:embed="rId3"/>
          <a:srcRect l="1" t="15924" r="54339" b="13664"/>
          <a:stretch/>
        </p:blipFill>
        <p:spPr>
          <a:xfrm>
            <a:off x="4971685" y="4549995"/>
            <a:ext cx="1738359" cy="1156218"/>
          </a:xfrm>
          <a:prstGeom prst="rect">
            <a:avLst/>
          </a:prstGeom>
        </p:spPr>
      </p:pic>
      <p:pic>
        <p:nvPicPr>
          <p:cNvPr id="9" name="图片 8"/>
          <p:cNvPicPr>
            <a:picLocks noChangeAspect="1"/>
          </p:cNvPicPr>
          <p:nvPr/>
        </p:nvPicPr>
        <p:blipFill rotWithShape="1">
          <a:blip r:embed="rId4"/>
          <a:srcRect l="7602" t="7565" r="20110"/>
          <a:stretch/>
        </p:blipFill>
        <p:spPr>
          <a:xfrm>
            <a:off x="6759720" y="4421785"/>
            <a:ext cx="2063927" cy="2155112"/>
          </a:xfrm>
          <a:prstGeom prst="rect">
            <a:avLst/>
          </a:prstGeom>
        </p:spPr>
      </p:pic>
      <p:pic>
        <p:nvPicPr>
          <p:cNvPr id="10" name="图片 9"/>
          <p:cNvPicPr>
            <a:picLocks noChangeAspect="1"/>
          </p:cNvPicPr>
          <p:nvPr/>
        </p:nvPicPr>
        <p:blipFill rotWithShape="1">
          <a:blip r:embed="rId5"/>
          <a:srcRect l="51473"/>
          <a:stretch/>
        </p:blipFill>
        <p:spPr>
          <a:xfrm>
            <a:off x="4971685" y="5538904"/>
            <a:ext cx="1444668" cy="1037993"/>
          </a:xfrm>
          <a:prstGeom prst="rect">
            <a:avLst/>
          </a:prstGeom>
        </p:spPr>
      </p:pic>
      <p:pic>
        <p:nvPicPr>
          <p:cNvPr id="12" name="图片 11"/>
          <p:cNvPicPr>
            <a:picLocks noChangeAspect="1"/>
          </p:cNvPicPr>
          <p:nvPr/>
        </p:nvPicPr>
        <p:blipFill rotWithShape="1">
          <a:blip r:embed="rId6"/>
          <a:srcRect l="22087" t="10689" r="19760" b="10689"/>
          <a:stretch/>
        </p:blipFill>
        <p:spPr>
          <a:xfrm>
            <a:off x="5577061" y="2346965"/>
            <a:ext cx="1931247" cy="2008496"/>
          </a:xfrm>
          <a:prstGeom prst="rect">
            <a:avLst/>
          </a:prstGeom>
        </p:spPr>
      </p:pic>
      <p:pic>
        <p:nvPicPr>
          <p:cNvPr id="2" name="图片 1"/>
          <p:cNvPicPr>
            <a:picLocks noChangeAspect="1"/>
          </p:cNvPicPr>
          <p:nvPr/>
        </p:nvPicPr>
        <p:blipFill>
          <a:blip r:embed="rId7"/>
          <a:stretch>
            <a:fillRect/>
          </a:stretch>
        </p:blipFill>
        <p:spPr>
          <a:xfrm>
            <a:off x="7791683" y="2903538"/>
            <a:ext cx="833438" cy="1138238"/>
          </a:xfrm>
          <a:prstGeom prst="rect">
            <a:avLst/>
          </a:prstGeom>
        </p:spPr>
      </p:pic>
    </p:spTree>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ChangeArrowheads="1"/>
          </p:cNvSpPr>
          <p:nvPr/>
        </p:nvSpPr>
        <p:spPr bwMode="auto">
          <a:xfrm>
            <a:off x="684213" y="568325"/>
            <a:ext cx="79216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There are 2 different motion conditions where regenerative energy exists and satisfies the             conditions:</a:t>
            </a:r>
          </a:p>
          <a:p>
            <a:pPr eaLnBrk="1" hangingPunct="1">
              <a:spcBef>
                <a:spcPct val="0"/>
              </a:spcBef>
              <a:buClrTx/>
              <a:buSzTx/>
              <a:buFontTx/>
              <a:buNone/>
            </a:pPr>
            <a:endParaRPr lang="en-US" altLang="zh-CN" sz="1400" b="1">
              <a:latin typeface="Times New Roman" panose="02020603050405020304" pitchFamily="18" charset="0"/>
            </a:endParaRPr>
          </a:p>
          <a:p>
            <a:pPr eaLnBrk="1" hangingPunct="1">
              <a:spcBef>
                <a:spcPct val="0"/>
              </a:spcBef>
              <a:buClrTx/>
              <a:buSzTx/>
              <a:buFontTx/>
              <a:buAutoNum type="arabicPeriod"/>
            </a:pPr>
            <a:r>
              <a:rPr lang="en-US" altLang="zh-CN" sz="2400" b="1">
                <a:latin typeface="Times New Roman" panose="02020603050405020304" pitchFamily="18" charset="0"/>
              </a:rPr>
              <a:t>During deceleration of a load, where the applied torque is in opposite direction to the speed of inertia</a:t>
            </a:r>
            <a:r>
              <a:rPr lang="zh-CN" altLang="en-US" sz="2400" b="1">
                <a:latin typeface="Times New Roman" panose="02020603050405020304" pitchFamily="18" charset="0"/>
              </a:rPr>
              <a:t>（电磁制动）</a:t>
            </a:r>
            <a:endParaRPr lang="en-US" altLang="zh-CN" sz="2400" b="1">
              <a:latin typeface="Times New Roman" panose="02020603050405020304" pitchFamily="18" charset="0"/>
            </a:endParaRPr>
          </a:p>
          <a:p>
            <a:pPr eaLnBrk="1" hangingPunct="1">
              <a:spcBef>
                <a:spcPct val="0"/>
              </a:spcBef>
              <a:buClrTx/>
              <a:buSzTx/>
              <a:buFontTx/>
              <a:buAutoNum type="arabicPeriod"/>
            </a:pPr>
            <a:r>
              <a:rPr lang="en-US" altLang="zh-CN" sz="2400" b="1">
                <a:latin typeface="Times New Roman" panose="02020603050405020304" pitchFamily="18" charset="0"/>
              </a:rPr>
              <a:t>In load-driven applications, i.e. in tension-controlled applications</a:t>
            </a:r>
            <a:r>
              <a:rPr lang="zh-CN" altLang="en-US" sz="2400" b="1">
                <a:latin typeface="Times New Roman" panose="02020603050405020304" pitchFamily="18" charset="0"/>
              </a:rPr>
              <a:t>（</a:t>
            </a:r>
            <a:r>
              <a:rPr lang="en-US" altLang="zh-CN" sz="2400" b="1">
                <a:latin typeface="Times New Roman" panose="02020603050405020304" pitchFamily="18" charset="0"/>
              </a:rPr>
              <a:t>A motor needs to apply a torque to the web in opposite direction to the motion of the motor and web</a:t>
            </a:r>
            <a:r>
              <a:rPr lang="zh-CN" altLang="en-US" sz="2400" b="1">
                <a:latin typeface="Times New Roman" panose="02020603050405020304" pitchFamily="18" charset="0"/>
              </a:rPr>
              <a:t>）</a:t>
            </a:r>
            <a:endParaRPr lang="en-US" altLang="zh-CN" sz="2400" b="1">
              <a:latin typeface="Times New Roman" panose="02020603050405020304" pitchFamily="18" charset="0"/>
            </a:endParaRPr>
          </a:p>
        </p:txBody>
      </p:sp>
      <p:graphicFrame>
        <p:nvGraphicFramePr>
          <p:cNvPr id="11267" name="Object 3"/>
          <p:cNvGraphicFramePr>
            <a:graphicFrameLocks noChangeAspect="1"/>
          </p:cNvGraphicFramePr>
          <p:nvPr/>
        </p:nvGraphicFramePr>
        <p:xfrm>
          <a:off x="6804025" y="1589088"/>
          <a:ext cx="1008063" cy="327025"/>
        </p:xfrm>
        <a:graphic>
          <a:graphicData uri="http://schemas.openxmlformats.org/presentationml/2006/ole">
            <mc:AlternateContent xmlns:mc="http://schemas.openxmlformats.org/markup-compatibility/2006">
              <mc:Choice xmlns:v="urn:schemas-microsoft-com:vml" Requires="v">
                <p:oleObj spid="_x0000_s49255" r:id="rId3" imgW="545626" imgH="177646" progId="Equation.DSMT4">
                  <p:embed/>
                </p:oleObj>
              </mc:Choice>
              <mc:Fallback>
                <p:oleObj r:id="rId3" imgW="545626" imgH="177646" progId="Equation.DSMT4">
                  <p:embed/>
                  <p:pic>
                    <p:nvPicPr>
                      <p:cNvPr id="11267"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04025" y="1589088"/>
                        <a:ext cx="1008063"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9997385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549275"/>
            <a:ext cx="8280400" cy="191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2205038"/>
            <a:ext cx="5689600" cy="414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肘形连接符 3"/>
          <p:cNvCxnSpPr/>
          <p:nvPr/>
        </p:nvCxnSpPr>
        <p:spPr bwMode="auto">
          <a:xfrm flipV="1">
            <a:off x="1042988" y="3644900"/>
            <a:ext cx="433387" cy="288925"/>
          </a:xfrm>
          <a:prstGeom prst="bentConnector3">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 name="肘形连接符 5"/>
          <p:cNvCxnSpPr/>
          <p:nvPr/>
        </p:nvCxnSpPr>
        <p:spPr bwMode="auto">
          <a:xfrm rot="10800000" flipV="1">
            <a:off x="1476375" y="3670300"/>
            <a:ext cx="385763" cy="269875"/>
          </a:xfrm>
          <a:prstGeom prst="bentConnector3">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2" name="直接连接符 11"/>
          <p:cNvCxnSpPr/>
          <p:nvPr/>
        </p:nvCxnSpPr>
        <p:spPr bwMode="auto">
          <a:xfrm>
            <a:off x="1476375" y="3670300"/>
            <a:ext cx="0" cy="263525"/>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6" name="肘形连接符 15"/>
          <p:cNvCxnSpPr/>
          <p:nvPr/>
        </p:nvCxnSpPr>
        <p:spPr bwMode="auto">
          <a:xfrm rot="10800000" flipV="1">
            <a:off x="1844675" y="3665538"/>
            <a:ext cx="387350" cy="269875"/>
          </a:xfrm>
          <a:prstGeom prst="bentConnector3">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7" name="直接连接符 16"/>
          <p:cNvCxnSpPr/>
          <p:nvPr/>
        </p:nvCxnSpPr>
        <p:spPr bwMode="auto">
          <a:xfrm>
            <a:off x="1844675" y="3665538"/>
            <a:ext cx="0" cy="261937"/>
          </a:xfrm>
          <a:prstGeom prst="line">
            <a:avLst/>
          </a:prstGeom>
          <a:ln>
            <a:solidFill>
              <a:srgbClr val="FF0000"/>
            </a:solidFill>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2297" name="矩形 1"/>
          <p:cNvSpPr>
            <a:spLocks noChangeArrowheads="1"/>
          </p:cNvSpPr>
          <p:nvPr/>
        </p:nvSpPr>
        <p:spPr bwMode="auto">
          <a:xfrm>
            <a:off x="5435600" y="2924175"/>
            <a:ext cx="288925" cy="504825"/>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fontAlgn="t" hangingPunct="1"/>
            <a:endParaRPr kumimoji="1" lang="zh-CN" altLang="en-US">
              <a:latin typeface="Times New Roman" panose="02020603050405020304" pitchFamily="18" charset="0"/>
            </a:endParaRPr>
          </a:p>
        </p:txBody>
      </p:sp>
      <p:sp>
        <p:nvSpPr>
          <p:cNvPr id="12298" name="矩形 9"/>
          <p:cNvSpPr>
            <a:spLocks noChangeArrowheads="1"/>
          </p:cNvSpPr>
          <p:nvPr/>
        </p:nvSpPr>
        <p:spPr bwMode="auto">
          <a:xfrm>
            <a:off x="5832475" y="2924175"/>
            <a:ext cx="288925" cy="504825"/>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fontAlgn="t" hangingPunct="1"/>
            <a:endParaRPr kumimoji="1" lang="zh-CN" altLang="en-US">
              <a:latin typeface="Times New Roman" panose="02020603050405020304" pitchFamily="18" charset="0"/>
            </a:endParaRPr>
          </a:p>
        </p:txBody>
      </p:sp>
    </p:spTree>
    <p:extLst>
      <p:ext uri="{BB962C8B-B14F-4D97-AF65-F5344CB8AC3E}">
        <p14:creationId xmlns:p14="http://schemas.microsoft.com/office/powerpoint/2010/main" val="4009919529"/>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1268413"/>
            <a:ext cx="5486400" cy="2014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1500" y="620713"/>
            <a:ext cx="3346450" cy="5761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13316" name="Object 8"/>
          <p:cNvGraphicFramePr>
            <a:graphicFrameLocks noChangeAspect="1"/>
          </p:cNvGraphicFramePr>
          <p:nvPr/>
        </p:nvGraphicFramePr>
        <p:xfrm>
          <a:off x="250825" y="3876675"/>
          <a:ext cx="2952750" cy="1155700"/>
        </p:xfrm>
        <a:graphic>
          <a:graphicData uri="http://schemas.openxmlformats.org/presentationml/2006/ole">
            <mc:AlternateContent xmlns:mc="http://schemas.openxmlformats.org/markup-compatibility/2006">
              <mc:Choice xmlns:v="urn:schemas-microsoft-com:vml" Requires="v">
                <p:oleObj spid="_x0000_s50279" r:id="rId5" imgW="1752600" imgH="685800" progId="Equation.DSMT4">
                  <p:embed/>
                </p:oleObj>
              </mc:Choice>
              <mc:Fallback>
                <p:oleObj r:id="rId5" imgW="1752600" imgH="685800" progId="Equation.DSMT4">
                  <p:embed/>
                  <p:pic>
                    <p:nvPicPr>
                      <p:cNvPr id="13316"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3876675"/>
                        <a:ext cx="295275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13317" name="Text Box 9"/>
          <p:cNvSpPr txBox="1">
            <a:spLocks noChangeArrowheads="1"/>
          </p:cNvSpPr>
          <p:nvPr/>
        </p:nvSpPr>
        <p:spPr bwMode="auto">
          <a:xfrm>
            <a:off x="3419475" y="4292600"/>
            <a:ext cx="1762125" cy="696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fontAlgn="t" hangingPunct="1"/>
            <a:r>
              <a:rPr lang="en-US" altLang="zh-CN" sz="1800">
                <a:latin typeface="Times New Roman" panose="02020603050405020304" pitchFamily="18" charset="0"/>
              </a:rPr>
              <a:t>Motoring mode</a:t>
            </a:r>
          </a:p>
          <a:p>
            <a:pPr eaLnBrk="1" fontAlgn="t" hangingPunct="1"/>
            <a:r>
              <a:rPr lang="en-US" altLang="zh-CN" sz="1800">
                <a:latin typeface="Times New Roman" panose="02020603050405020304" pitchFamily="18" charset="0"/>
              </a:rPr>
              <a:t>Generating mode</a:t>
            </a:r>
          </a:p>
        </p:txBody>
      </p:sp>
    </p:spTree>
    <p:extLst>
      <p:ext uri="{BB962C8B-B14F-4D97-AF65-F5344CB8AC3E}">
        <p14:creationId xmlns:p14="http://schemas.microsoft.com/office/powerpoint/2010/main" val="424716853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ext Box 4"/>
          <p:cNvSpPr txBox="1">
            <a:spLocks noChangeArrowheads="1"/>
          </p:cNvSpPr>
          <p:nvPr/>
        </p:nvSpPr>
        <p:spPr bwMode="auto">
          <a:xfrm>
            <a:off x="250825" y="692150"/>
            <a:ext cx="59055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fontAlgn="t" hangingPunct="1"/>
            <a:r>
              <a:rPr lang="en-US" altLang="zh-CN" sz="2400">
                <a:latin typeface="Times New Roman" panose="02020603050405020304" pitchFamily="18" charset="0"/>
              </a:rPr>
              <a:t>In this example, the regenerative energy is:</a:t>
            </a:r>
          </a:p>
        </p:txBody>
      </p:sp>
      <p:pic>
        <p:nvPicPr>
          <p:cNvPr id="14339"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84438" y="1484313"/>
            <a:ext cx="2940050" cy="431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矩形 1"/>
          <p:cNvSpPr>
            <a:spLocks noChangeArrowheads="1"/>
          </p:cNvSpPr>
          <p:nvPr/>
        </p:nvSpPr>
        <p:spPr bwMode="auto">
          <a:xfrm>
            <a:off x="3348038" y="5229225"/>
            <a:ext cx="1655762" cy="574675"/>
          </a:xfrm>
          <a:prstGeom prst="rect">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90000" tIns="46800" rIns="90000" bIns="46800"/>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fontAlgn="t" hangingPunct="1"/>
            <a:endParaRPr kumimoji="1" lang="zh-CN" altLang="en-US">
              <a:latin typeface="Times New Roman" panose="02020603050405020304" pitchFamily="18" charset="0"/>
            </a:endParaRPr>
          </a:p>
        </p:txBody>
      </p:sp>
    </p:spTree>
    <p:extLst>
      <p:ext uri="{BB962C8B-B14F-4D97-AF65-F5344CB8AC3E}">
        <p14:creationId xmlns:p14="http://schemas.microsoft.com/office/powerpoint/2010/main" val="565354376"/>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4788" y="620713"/>
            <a:ext cx="7345362" cy="58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3" name="文本框 2"/>
          <p:cNvSpPr txBox="1">
            <a:spLocks noChangeArrowheads="1"/>
          </p:cNvSpPr>
          <p:nvPr/>
        </p:nvSpPr>
        <p:spPr bwMode="auto">
          <a:xfrm>
            <a:off x="6300788" y="5756275"/>
            <a:ext cx="25193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r>
              <a:rPr lang="zh-CN" altLang="en-US" sz="1600">
                <a:latin typeface="Times New Roman" panose="02020603050405020304" pitchFamily="18" charset="0"/>
              </a:rPr>
              <a:t>再生功率要小于耗散功率</a:t>
            </a:r>
          </a:p>
        </p:txBody>
      </p:sp>
      <p:pic>
        <p:nvPicPr>
          <p:cNvPr id="15364" name="Picture 5"/>
          <p:cNvPicPr>
            <a:picLocks noChangeAspect="1" noChangeArrowheads="1"/>
          </p:cNvPicPr>
          <p:nvPr/>
        </p:nvPicPr>
        <p:blipFill>
          <a:blip r:embed="rId3">
            <a:extLst>
              <a:ext uri="{28A0092B-C50C-407E-A947-70E740481C1C}">
                <a14:useLocalDpi xmlns:a14="http://schemas.microsoft.com/office/drawing/2010/main" val="0"/>
              </a:ext>
            </a:extLst>
          </a:blip>
          <a:srcRect b="33913"/>
          <a:stretch>
            <a:fillRect/>
          </a:stretch>
        </p:blipFill>
        <p:spPr bwMode="auto">
          <a:xfrm>
            <a:off x="179388" y="4292600"/>
            <a:ext cx="37433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83616648"/>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836613"/>
            <a:ext cx="8497888"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387" name="直接连接符 2"/>
          <p:cNvCxnSpPr>
            <a:cxnSpLocks noChangeShapeType="1"/>
          </p:cNvCxnSpPr>
          <p:nvPr/>
        </p:nvCxnSpPr>
        <p:spPr bwMode="auto">
          <a:xfrm>
            <a:off x="5364163" y="2492375"/>
            <a:ext cx="3311525" cy="0"/>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cxnSp>
        <p:nvCxnSpPr>
          <p:cNvPr id="16388" name="直接连接符 4"/>
          <p:cNvCxnSpPr>
            <a:cxnSpLocks noChangeShapeType="1"/>
          </p:cNvCxnSpPr>
          <p:nvPr/>
        </p:nvCxnSpPr>
        <p:spPr bwMode="auto">
          <a:xfrm>
            <a:off x="250825" y="2781300"/>
            <a:ext cx="8281988" cy="0"/>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68076812"/>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3"/>
          <p:cNvSpPr>
            <a:spLocks noChangeArrowheads="1"/>
          </p:cNvSpPr>
          <p:nvPr/>
        </p:nvSpPr>
        <p:spPr bwMode="auto">
          <a:xfrm>
            <a:off x="395288" y="404813"/>
            <a:ext cx="8064500" cy="1065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lang="en-US" altLang="zh-CN" sz="3600" b="1" dirty="0" smtClean="0"/>
              <a:t>3. Solenoids</a:t>
            </a:r>
            <a:r>
              <a:rPr lang="zh-CN" altLang="en-US" sz="3600" b="1" dirty="0" smtClean="0"/>
              <a:t>（自学）</a:t>
            </a:r>
            <a:endParaRPr lang="en-US" altLang="zh-CN" sz="3600" b="1" dirty="0"/>
          </a:p>
        </p:txBody>
      </p:sp>
      <p:sp>
        <p:nvSpPr>
          <p:cNvPr id="23555" name="Rectangle 5"/>
          <p:cNvSpPr>
            <a:spLocks noChangeArrowheads="1"/>
          </p:cNvSpPr>
          <p:nvPr/>
        </p:nvSpPr>
        <p:spPr bwMode="auto">
          <a:xfrm>
            <a:off x="539552" y="1556792"/>
            <a:ext cx="8137525"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dirty="0">
                <a:latin typeface="Times New Roman" panose="02020603050405020304" pitchFamily="18" charset="0"/>
              </a:rPr>
              <a:t>    They are used in fluid flow control valves and small range translational displacement actuator.</a:t>
            </a:r>
          </a:p>
          <a:p>
            <a:pPr eaLnBrk="1" hangingPunct="1">
              <a:spcBef>
                <a:spcPct val="0"/>
              </a:spcBef>
              <a:buClrTx/>
              <a:buSzTx/>
              <a:buFontTx/>
              <a:buNone/>
            </a:pPr>
            <a:r>
              <a:rPr lang="en-US" altLang="zh-CN" sz="2400" dirty="0">
                <a:latin typeface="Times New Roman" panose="02020603050405020304" pitchFamily="18" charset="0"/>
              </a:rPr>
              <a:t>    It is made of a coil, a frame, a plunger, a stopper, and a </a:t>
            </a:r>
            <a:r>
              <a:rPr lang="en-US" altLang="zh-CN" sz="2400" dirty="0" err="1">
                <a:latin typeface="Times New Roman" panose="02020603050405020304" pitchFamily="18" charset="0"/>
              </a:rPr>
              <a:t>bobin</a:t>
            </a:r>
            <a:r>
              <a:rPr lang="en-US" altLang="zh-CN" sz="2400" dirty="0">
                <a:latin typeface="Times New Roman" panose="02020603050405020304" pitchFamily="18" charset="0"/>
              </a:rPr>
              <a:t>.</a:t>
            </a:r>
          </a:p>
        </p:txBody>
      </p:sp>
      <p:pic>
        <p:nvPicPr>
          <p:cNvPr id="2355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77" y="2888705"/>
            <a:ext cx="7704137" cy="276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5858975"/>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1989138"/>
            <a:ext cx="3406775" cy="345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79" name="Rectangle 5"/>
          <p:cNvSpPr>
            <a:spLocks noChangeArrowheads="1"/>
          </p:cNvSpPr>
          <p:nvPr/>
        </p:nvSpPr>
        <p:spPr bwMode="auto">
          <a:xfrm>
            <a:off x="611188" y="765175"/>
            <a:ext cx="76327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a:latin typeface="Times New Roman" panose="02020603050405020304" pitchFamily="18" charset="0"/>
              </a:rPr>
              <a:t>    </a:t>
            </a:r>
            <a:r>
              <a:rPr lang="en-US" altLang="zh-CN" sz="2400" b="1">
                <a:latin typeface="Times New Roman" panose="02020603050405020304" pitchFamily="18" charset="0"/>
              </a:rPr>
              <a:t>The force as a function of a plunger displacement under constant current varies as shown in Fig 8.19</a:t>
            </a:r>
          </a:p>
        </p:txBody>
      </p:sp>
      <p:sp>
        <p:nvSpPr>
          <p:cNvPr id="24580" name="Rectangle 6"/>
          <p:cNvSpPr>
            <a:spLocks noChangeArrowheads="1"/>
          </p:cNvSpPr>
          <p:nvPr/>
        </p:nvSpPr>
        <p:spPr bwMode="auto">
          <a:xfrm>
            <a:off x="4211638" y="1773238"/>
            <a:ext cx="4176712"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The shape of the force-displacement curve for a constant current can be affected by the shape of the plunger and stopper head.</a:t>
            </a:r>
          </a:p>
        </p:txBody>
      </p:sp>
      <p:sp>
        <p:nvSpPr>
          <p:cNvPr id="24581" name="Rectangle 7"/>
          <p:cNvSpPr>
            <a:spLocks noChangeArrowheads="1"/>
          </p:cNvSpPr>
          <p:nvPr/>
        </p:nvSpPr>
        <p:spPr bwMode="auto">
          <a:xfrm>
            <a:off x="4211638" y="4005263"/>
            <a:ext cx="4176712"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0000" tIns="46800" rIns="90000" bIns="46800">
            <a:spAutoFit/>
          </a:bodyPr>
          <a:lstStyle>
            <a:lvl1pPr marL="342900" indent="-3429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Single acting: push or pull</a:t>
            </a:r>
          </a:p>
          <a:p>
            <a:pPr eaLnBrk="1" hangingPunct="1">
              <a:spcBef>
                <a:spcPct val="0"/>
              </a:spcBef>
              <a:buClrTx/>
              <a:buSzTx/>
              <a:buFontTx/>
              <a:buNone/>
            </a:pPr>
            <a:r>
              <a:rPr lang="en-US" altLang="zh-CN" sz="2400" b="1">
                <a:latin typeface="Times New Roman" panose="02020603050405020304" pitchFamily="18" charset="0"/>
              </a:rPr>
              <a:t>    Double acting: move in both direction. Two solenoids with one plunger, two coils, and two stops</a:t>
            </a:r>
          </a:p>
        </p:txBody>
      </p:sp>
    </p:spTree>
    <p:extLst>
      <p:ext uri="{BB962C8B-B14F-4D97-AF65-F5344CB8AC3E}">
        <p14:creationId xmlns:p14="http://schemas.microsoft.com/office/powerpoint/2010/main" val="1032940733"/>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ChangeArrowheads="1"/>
          </p:cNvSpPr>
          <p:nvPr/>
        </p:nvSpPr>
        <p:spPr bwMode="auto">
          <a:xfrm>
            <a:off x="468313" y="476250"/>
            <a:ext cx="7416800"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There are 2 major differences between ON/OFF type and proportional type solenoids :</a:t>
            </a:r>
          </a:p>
          <a:p>
            <a:pPr eaLnBrk="1" hangingPunct="1">
              <a:spcBef>
                <a:spcPct val="0"/>
              </a:spcBef>
              <a:buClrTx/>
              <a:buSzTx/>
              <a:buFontTx/>
              <a:buNone/>
            </a:pPr>
            <a:endParaRPr lang="en-US" altLang="zh-CN" sz="1400" b="1">
              <a:latin typeface="Times New Roman" panose="02020603050405020304" pitchFamily="18" charset="0"/>
            </a:endParaRPr>
          </a:p>
          <a:p>
            <a:pPr eaLnBrk="1" hangingPunct="1">
              <a:spcBef>
                <a:spcPct val="0"/>
              </a:spcBef>
              <a:buClrTx/>
              <a:buSzTx/>
              <a:buFontTx/>
              <a:buAutoNum type="arabicPeriod"/>
            </a:pPr>
            <a:r>
              <a:rPr lang="en-US" altLang="zh-CN" sz="2000" b="1">
                <a:latin typeface="Times New Roman" panose="02020603050405020304" pitchFamily="18" charset="0"/>
              </a:rPr>
              <a:t>Solenoid mechanical construction where plunger, coil, and frame design provides different flux path, the proportional solenoids are generally of the type shown in Fig 8.19(iii)</a:t>
            </a:r>
          </a:p>
          <a:p>
            <a:pPr eaLnBrk="1" hangingPunct="1">
              <a:spcBef>
                <a:spcPct val="0"/>
              </a:spcBef>
              <a:buClrTx/>
              <a:buSzTx/>
              <a:buFontTx/>
              <a:buAutoNum type="arabicPeriod"/>
            </a:pPr>
            <a:r>
              <a:rPr lang="en-US" altLang="zh-CN" sz="2000" b="1">
                <a:latin typeface="Times New Roman" panose="02020603050405020304" pitchFamily="18" charset="0"/>
              </a:rPr>
              <a:t>Current in the coil is controlled either in ON/OFF or in proportional mode.</a:t>
            </a:r>
          </a:p>
        </p:txBody>
      </p:sp>
      <p:pic>
        <p:nvPicPr>
          <p:cNvPr id="2560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088" y="3213100"/>
            <a:ext cx="3209925"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Rectangle 7"/>
          <p:cNvSpPr>
            <a:spLocks noChangeArrowheads="1"/>
          </p:cNvSpPr>
          <p:nvPr/>
        </p:nvSpPr>
        <p:spPr bwMode="auto">
          <a:xfrm>
            <a:off x="4284663" y="3573463"/>
            <a:ext cx="4681537" cy="194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The tube around the plunger performs 2 functions :</a:t>
            </a:r>
          </a:p>
          <a:p>
            <a:pPr eaLnBrk="1" hangingPunct="1">
              <a:spcBef>
                <a:spcPct val="0"/>
              </a:spcBef>
              <a:buClrTx/>
              <a:buSzTx/>
              <a:buFontTx/>
              <a:buNone/>
            </a:pPr>
            <a:endParaRPr lang="en-US" altLang="zh-CN" sz="1400" b="1">
              <a:latin typeface="Times New Roman" panose="02020603050405020304" pitchFamily="18" charset="0"/>
            </a:endParaRPr>
          </a:p>
          <a:p>
            <a:pPr eaLnBrk="1" hangingPunct="1">
              <a:spcBef>
                <a:spcPct val="0"/>
              </a:spcBef>
              <a:buClrTx/>
              <a:buSzTx/>
              <a:buFontTx/>
              <a:buAutoNum type="arabicPeriod"/>
            </a:pPr>
            <a:r>
              <a:rPr lang="en-US" altLang="zh-CN" sz="2000" b="1">
                <a:latin typeface="Times New Roman" panose="02020603050405020304" pitchFamily="18" charset="0"/>
              </a:rPr>
              <a:t>Isolate the plunger from hydraulic pressure</a:t>
            </a:r>
          </a:p>
          <a:p>
            <a:pPr eaLnBrk="1" hangingPunct="1">
              <a:spcBef>
                <a:spcPct val="0"/>
              </a:spcBef>
              <a:buClrTx/>
              <a:buSzTx/>
              <a:buFontTx/>
              <a:buAutoNum type="arabicPeriod"/>
            </a:pPr>
            <a:r>
              <a:rPr lang="en-US" altLang="zh-CN" sz="2000" b="1">
                <a:latin typeface="Times New Roman" panose="02020603050405020304" pitchFamily="18" charset="0"/>
              </a:rPr>
              <a:t>Provide proper guide for flux flow.</a:t>
            </a:r>
          </a:p>
        </p:txBody>
      </p:sp>
    </p:spTree>
    <p:extLst>
      <p:ext uri="{BB962C8B-B14F-4D97-AF65-F5344CB8AC3E}">
        <p14:creationId xmlns:p14="http://schemas.microsoft.com/office/powerpoint/2010/main" val="243110435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4"/>
          <p:cNvSpPr>
            <a:spLocks noChangeArrowheads="1"/>
          </p:cNvSpPr>
          <p:nvPr/>
        </p:nvSpPr>
        <p:spPr bwMode="auto">
          <a:xfrm>
            <a:off x="395288" y="879475"/>
            <a:ext cx="7993062"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The force generated by a solenoid is a function of the current in the coil, the number of turns in the coil, the magnetic reluctance, and temperature:</a:t>
            </a:r>
            <a:endParaRPr lang="en-US" altLang="zh-CN" sz="1400" b="1">
              <a:latin typeface="Times New Roman" panose="02020603050405020304" pitchFamily="18" charset="0"/>
            </a:endParaRPr>
          </a:p>
        </p:txBody>
      </p:sp>
      <p:graphicFrame>
        <p:nvGraphicFramePr>
          <p:cNvPr id="26627" name="Object 5"/>
          <p:cNvGraphicFramePr>
            <a:graphicFrameLocks noChangeAspect="1"/>
          </p:cNvGraphicFramePr>
          <p:nvPr/>
        </p:nvGraphicFramePr>
        <p:xfrm>
          <a:off x="1692275" y="2174875"/>
          <a:ext cx="4176713" cy="536575"/>
        </p:xfrm>
        <a:graphic>
          <a:graphicData uri="http://schemas.openxmlformats.org/presentationml/2006/ole">
            <mc:AlternateContent xmlns:mc="http://schemas.openxmlformats.org/markup-compatibility/2006">
              <mc:Choice xmlns:v="urn:schemas-microsoft-com:vml" Requires="v">
                <p:oleObj spid="_x0000_s51404" r:id="rId3" imgW="1778000" imgH="228600" progId="Equation.DSMT4">
                  <p:embed/>
                </p:oleObj>
              </mc:Choice>
              <mc:Fallback>
                <p:oleObj r:id="rId3" imgW="1778000" imgH="228600" progId="Equation.DSMT4">
                  <p:embed/>
                  <p:pic>
                    <p:nvPicPr>
                      <p:cNvPr id="26627"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2275" y="2174875"/>
                        <a:ext cx="4176713" cy="53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graphicFrame>
        <p:nvGraphicFramePr>
          <p:cNvPr id="26628" name="Object 6"/>
          <p:cNvGraphicFramePr>
            <a:graphicFrameLocks noGrp="1" noChangeAspect="1"/>
          </p:cNvGraphicFramePr>
          <p:nvPr>
            <p:ph/>
          </p:nvPr>
        </p:nvGraphicFramePr>
        <p:xfrm>
          <a:off x="1692275" y="4202113"/>
          <a:ext cx="1943100" cy="493712"/>
        </p:xfrm>
        <a:graphic>
          <a:graphicData uri="http://schemas.openxmlformats.org/presentationml/2006/ole">
            <mc:AlternateContent xmlns:mc="http://schemas.openxmlformats.org/markup-compatibility/2006">
              <mc:Choice xmlns:v="urn:schemas-microsoft-com:vml" Requires="v">
                <p:oleObj spid="_x0000_s51405" r:id="rId5" imgW="901309" imgH="228501" progId="Equation.DSMT4">
                  <p:embed/>
                </p:oleObj>
              </mc:Choice>
              <mc:Fallback>
                <p:oleObj r:id="rId5" imgW="901309" imgH="228501" progId="Equation.DSMT4">
                  <p:embed/>
                  <p:pic>
                    <p:nvPicPr>
                      <p:cNvPr id="26628" name="Object 6"/>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2275" y="4202113"/>
                        <a:ext cx="1943100" cy="49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6629" name="Rectangle 8"/>
          <p:cNvSpPr>
            <a:spLocks noChangeArrowheads="1"/>
          </p:cNvSpPr>
          <p:nvPr/>
        </p:nvSpPr>
        <p:spPr bwMode="auto">
          <a:xfrm>
            <a:off x="395288" y="3038475"/>
            <a:ext cx="79930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For a given solenoid, the generated force is a function of operating variables as follows:</a:t>
            </a:r>
            <a:endParaRPr lang="en-US" altLang="zh-CN" sz="1400" b="1">
              <a:latin typeface="Times New Roman" panose="02020603050405020304" pitchFamily="18" charset="0"/>
            </a:endParaRPr>
          </a:p>
        </p:txBody>
      </p:sp>
      <p:sp>
        <p:nvSpPr>
          <p:cNvPr id="26630" name="Rectangle 9"/>
          <p:cNvSpPr>
            <a:spLocks noChangeArrowheads="1"/>
          </p:cNvSpPr>
          <p:nvPr/>
        </p:nvSpPr>
        <p:spPr bwMode="auto">
          <a:xfrm>
            <a:off x="395288" y="4983163"/>
            <a:ext cx="79930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The basic mode of control is the control of current in the coil in order to control the force</a:t>
            </a:r>
            <a:endParaRPr lang="en-US" altLang="zh-CN" sz="1400" b="1">
              <a:latin typeface="Times New Roman" panose="02020603050405020304" pitchFamily="18" charset="0"/>
            </a:endParaRPr>
          </a:p>
        </p:txBody>
      </p:sp>
    </p:spTree>
    <p:extLst>
      <p:ext uri="{BB962C8B-B14F-4D97-AF65-F5344CB8AC3E}">
        <p14:creationId xmlns:p14="http://schemas.microsoft.com/office/powerpoint/2010/main" val="2890362259"/>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灯片编号占位符 3"/>
          <p:cNvSpPr>
            <a:spLocks noGrp="1"/>
          </p:cNvSpPr>
          <p:nvPr>
            <p:ph type="sldNum" sz="quarter" idx="12"/>
          </p:nvPr>
        </p:nvSpPr>
        <p:spPr>
          <a:solidFill>
            <a:schemeClr val="bg1"/>
          </a:solid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88A54BF3-7438-4E07-92B1-DAC21DF4CB09}" type="slidenum">
              <a:rPr lang="en-US" altLang="zh-CN" sz="1400" smtClean="0"/>
              <a:pPr>
                <a:spcBef>
                  <a:spcPct val="0"/>
                </a:spcBef>
                <a:buFontTx/>
                <a:buNone/>
              </a:pPr>
              <a:t>7</a:t>
            </a:fld>
            <a:endParaRPr lang="en-US" altLang="zh-CN" sz="1400"/>
          </a:p>
        </p:txBody>
      </p:sp>
      <p:grpSp>
        <p:nvGrpSpPr>
          <p:cNvPr id="2" name="Group 8"/>
          <p:cNvGrpSpPr>
            <a:grpSpLocks/>
          </p:cNvGrpSpPr>
          <p:nvPr/>
        </p:nvGrpSpPr>
        <p:grpSpPr bwMode="auto">
          <a:xfrm>
            <a:off x="168973" y="3286126"/>
            <a:ext cx="5130800" cy="1463675"/>
            <a:chOff x="68" y="293"/>
            <a:chExt cx="3232" cy="922"/>
          </a:xfrm>
          <a:solidFill>
            <a:schemeClr val="bg1"/>
          </a:solidFill>
        </p:grpSpPr>
        <p:sp>
          <p:nvSpPr>
            <p:cNvPr id="28689" name="Rectangle 9"/>
            <p:cNvSpPr>
              <a:spLocks noChangeArrowheads="1"/>
            </p:cNvSpPr>
            <p:nvPr/>
          </p:nvSpPr>
          <p:spPr bwMode="auto">
            <a:xfrm>
              <a:off x="68" y="618"/>
              <a:ext cx="1769"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en-US" altLang="zh-CN" b="1">
                  <a:latin typeface="Times New Roman" pitchFamily="18" charset="0"/>
                  <a:cs typeface="Times New Roman" pitchFamily="18" charset="0"/>
                </a:rPr>
                <a:t>6)</a:t>
              </a:r>
              <a:r>
                <a:rPr kumimoji="1" lang="zh-CN" altLang="en-US" b="1">
                  <a:latin typeface="Times New Roman" pitchFamily="18" charset="0"/>
                  <a:cs typeface="Times New Roman" pitchFamily="18" charset="0"/>
                </a:rPr>
                <a:t>按容量分类：</a:t>
              </a:r>
              <a:endParaRPr kumimoji="1" lang="zh-CN" altLang="en-US" b="1">
                <a:latin typeface="Times New Roman" pitchFamily="18" charset="0"/>
              </a:endParaRPr>
            </a:p>
          </p:txBody>
        </p:sp>
        <p:sp>
          <p:nvSpPr>
            <p:cNvPr id="28690" name="AutoShape 10"/>
            <p:cNvSpPr>
              <a:spLocks/>
            </p:cNvSpPr>
            <p:nvPr/>
          </p:nvSpPr>
          <p:spPr bwMode="auto">
            <a:xfrm>
              <a:off x="1571" y="345"/>
              <a:ext cx="158" cy="870"/>
            </a:xfrm>
            <a:prstGeom prst="leftBrace">
              <a:avLst>
                <a:gd name="adj1" fmla="val 45886"/>
                <a:gd name="adj2" fmla="val 50000"/>
              </a:avLst>
            </a:prstGeom>
            <a:grpFill/>
            <a:ln w="38100">
              <a:solidFill>
                <a:schemeClr val="tx1"/>
              </a:solidFill>
              <a:round/>
              <a:headEnd/>
              <a:tailEnd type="none" w="lg" len="lg"/>
            </a:ln>
          </p:spPr>
          <p:txBody>
            <a:bodyPr wrap="none" anchor="ctr"/>
            <a:lstStyle/>
            <a:p>
              <a:pPr algn="just" eaLnBrk="1" hangingPunct="1">
                <a:defRPr/>
              </a:pPr>
              <a:endParaRPr lang="zh-CN" altLang="en-US">
                <a:latin typeface="Arial" charset="0"/>
              </a:endParaRPr>
            </a:p>
          </p:txBody>
        </p:sp>
        <p:sp>
          <p:nvSpPr>
            <p:cNvPr id="28691" name="Rectangle 11"/>
            <p:cNvSpPr>
              <a:spLocks noChangeArrowheads="1"/>
            </p:cNvSpPr>
            <p:nvPr/>
          </p:nvSpPr>
          <p:spPr bwMode="auto">
            <a:xfrm>
              <a:off x="1660" y="293"/>
              <a:ext cx="1633"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中小型变压器</a:t>
              </a:r>
              <a:endParaRPr kumimoji="1" lang="zh-CN" altLang="en-US" b="1" dirty="0">
                <a:latin typeface="Times New Roman" pitchFamily="18" charset="0"/>
              </a:endParaRPr>
            </a:p>
          </p:txBody>
        </p:sp>
        <p:sp>
          <p:nvSpPr>
            <p:cNvPr id="28692" name="Rectangle 12"/>
            <p:cNvSpPr>
              <a:spLocks noChangeArrowheads="1"/>
            </p:cNvSpPr>
            <p:nvPr/>
          </p:nvSpPr>
          <p:spPr bwMode="auto">
            <a:xfrm>
              <a:off x="1660" y="610"/>
              <a:ext cx="1633"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大型变压器</a:t>
              </a:r>
              <a:endParaRPr kumimoji="1" lang="zh-CN" altLang="en-US" b="1" dirty="0">
                <a:latin typeface="Times New Roman" pitchFamily="18" charset="0"/>
              </a:endParaRPr>
            </a:p>
          </p:txBody>
        </p:sp>
        <p:sp>
          <p:nvSpPr>
            <p:cNvPr id="28693" name="Rectangle 13"/>
            <p:cNvSpPr>
              <a:spLocks noChangeArrowheads="1"/>
            </p:cNvSpPr>
            <p:nvPr/>
          </p:nvSpPr>
          <p:spPr bwMode="auto">
            <a:xfrm>
              <a:off x="1667" y="921"/>
              <a:ext cx="1633"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特大型变压器</a:t>
              </a:r>
              <a:endParaRPr kumimoji="1" lang="zh-CN" altLang="en-US" b="1" dirty="0">
                <a:latin typeface="Times New Roman" pitchFamily="18" charset="0"/>
              </a:endParaRPr>
            </a:p>
          </p:txBody>
        </p:sp>
      </p:grpSp>
      <p:grpSp>
        <p:nvGrpSpPr>
          <p:cNvPr id="3" name="Group 23"/>
          <p:cNvGrpSpPr>
            <a:grpSpLocks/>
          </p:cNvGrpSpPr>
          <p:nvPr/>
        </p:nvGrpSpPr>
        <p:grpSpPr bwMode="auto">
          <a:xfrm>
            <a:off x="107950" y="5287961"/>
            <a:ext cx="6983413" cy="1381125"/>
            <a:chOff x="68" y="3331"/>
            <a:chExt cx="4399" cy="870"/>
          </a:xfrm>
          <a:solidFill>
            <a:schemeClr val="bg1"/>
          </a:solidFill>
        </p:grpSpPr>
        <p:sp>
          <p:nvSpPr>
            <p:cNvPr id="28685" name="Rectangle 15"/>
            <p:cNvSpPr>
              <a:spLocks noChangeArrowheads="1"/>
            </p:cNvSpPr>
            <p:nvPr/>
          </p:nvSpPr>
          <p:spPr bwMode="auto">
            <a:xfrm>
              <a:off x="68" y="3605"/>
              <a:ext cx="1769"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en-US" altLang="zh-CN" b="1">
                  <a:latin typeface="Times New Roman" pitchFamily="18" charset="0"/>
                  <a:cs typeface="Times New Roman" pitchFamily="18" charset="0"/>
                </a:rPr>
                <a:t>7)</a:t>
              </a:r>
              <a:r>
                <a:rPr kumimoji="1" lang="zh-CN" altLang="en-US" b="1">
                  <a:latin typeface="Times New Roman" pitchFamily="18" charset="0"/>
                  <a:cs typeface="Times New Roman" pitchFamily="18" charset="0"/>
                </a:rPr>
                <a:t>其他分类：</a:t>
              </a:r>
              <a:endParaRPr kumimoji="1" lang="zh-CN" altLang="en-US" b="1">
                <a:latin typeface="Times New Roman" pitchFamily="18" charset="0"/>
              </a:endParaRPr>
            </a:p>
          </p:txBody>
        </p:sp>
        <p:sp>
          <p:nvSpPr>
            <p:cNvPr id="28686" name="AutoShape 16"/>
            <p:cNvSpPr>
              <a:spLocks/>
            </p:cNvSpPr>
            <p:nvPr/>
          </p:nvSpPr>
          <p:spPr bwMode="auto">
            <a:xfrm>
              <a:off x="1338" y="3331"/>
              <a:ext cx="158" cy="870"/>
            </a:xfrm>
            <a:prstGeom prst="leftBrace">
              <a:avLst>
                <a:gd name="adj1" fmla="val 45886"/>
                <a:gd name="adj2" fmla="val 50000"/>
              </a:avLst>
            </a:prstGeom>
            <a:grpFill/>
            <a:ln w="38100">
              <a:solidFill>
                <a:schemeClr val="tx1"/>
              </a:solidFill>
              <a:round/>
              <a:headEnd/>
              <a:tailEnd type="none" w="lg" len="lg"/>
            </a:ln>
          </p:spPr>
          <p:txBody>
            <a:bodyPr wrap="none" anchor="ctr"/>
            <a:lstStyle/>
            <a:p>
              <a:pPr algn="just" eaLnBrk="1" hangingPunct="1">
                <a:defRPr/>
              </a:pPr>
              <a:endParaRPr lang="zh-CN" altLang="en-US">
                <a:latin typeface="Arial" charset="0"/>
              </a:endParaRPr>
            </a:p>
          </p:txBody>
        </p:sp>
        <p:sp>
          <p:nvSpPr>
            <p:cNvPr id="28687" name="Rectangle 17"/>
            <p:cNvSpPr>
              <a:spLocks noChangeArrowheads="1"/>
            </p:cNvSpPr>
            <p:nvPr/>
          </p:nvSpPr>
          <p:spPr bwMode="auto">
            <a:xfrm>
              <a:off x="1474" y="3331"/>
              <a:ext cx="2813"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导线材料：铜导线和铝导线</a:t>
              </a:r>
              <a:endParaRPr kumimoji="1" lang="zh-CN" altLang="en-US" b="1" dirty="0">
                <a:latin typeface="Times New Roman" pitchFamily="18" charset="0"/>
              </a:endParaRPr>
            </a:p>
          </p:txBody>
        </p:sp>
        <p:sp>
          <p:nvSpPr>
            <p:cNvPr id="28688" name="Rectangle 19"/>
            <p:cNvSpPr>
              <a:spLocks noChangeArrowheads="1"/>
            </p:cNvSpPr>
            <p:nvPr/>
          </p:nvSpPr>
          <p:spPr bwMode="auto">
            <a:xfrm>
              <a:off x="1474" y="3874"/>
              <a:ext cx="2993"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中线绝缘水平：全绝缘和半绝缘</a:t>
              </a:r>
              <a:endParaRPr kumimoji="1" lang="zh-CN" altLang="en-US" b="1" dirty="0">
                <a:latin typeface="Times New Roman" pitchFamily="18" charset="0"/>
              </a:endParaRPr>
            </a:p>
          </p:txBody>
        </p:sp>
      </p:grpSp>
      <p:grpSp>
        <p:nvGrpSpPr>
          <p:cNvPr id="4" name="Group 22"/>
          <p:cNvGrpSpPr>
            <a:grpSpLocks/>
          </p:cNvGrpSpPr>
          <p:nvPr/>
        </p:nvGrpSpPr>
        <p:grpSpPr bwMode="auto">
          <a:xfrm>
            <a:off x="107950" y="250826"/>
            <a:ext cx="6264250" cy="2724150"/>
            <a:chOff x="68" y="158"/>
            <a:chExt cx="3901" cy="1716"/>
          </a:xfrm>
          <a:solidFill>
            <a:schemeClr val="bg1"/>
          </a:solidFill>
        </p:grpSpPr>
        <p:sp>
          <p:nvSpPr>
            <p:cNvPr id="28678" name="Rectangle 3"/>
            <p:cNvSpPr>
              <a:spLocks noChangeArrowheads="1"/>
            </p:cNvSpPr>
            <p:nvPr/>
          </p:nvSpPr>
          <p:spPr bwMode="auto">
            <a:xfrm>
              <a:off x="68" y="874"/>
              <a:ext cx="1769"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en-US" altLang="zh-CN" b="1">
                  <a:latin typeface="Times New Roman" pitchFamily="18" charset="0"/>
                  <a:cs typeface="Times New Roman" pitchFamily="18" charset="0"/>
                </a:rPr>
                <a:t>5)</a:t>
              </a:r>
              <a:r>
                <a:rPr kumimoji="1" lang="zh-CN" altLang="en-US" b="1">
                  <a:latin typeface="Times New Roman" pitchFamily="18" charset="0"/>
                  <a:cs typeface="Times New Roman" pitchFamily="18" charset="0"/>
                </a:rPr>
                <a:t>按冷却方式分类：</a:t>
              </a:r>
              <a:endParaRPr kumimoji="1" lang="zh-CN" altLang="en-US" b="1">
                <a:latin typeface="Times New Roman" pitchFamily="18" charset="0"/>
              </a:endParaRPr>
            </a:p>
          </p:txBody>
        </p:sp>
        <p:sp>
          <p:nvSpPr>
            <p:cNvPr id="28679" name="AutoShape 4"/>
            <p:cNvSpPr>
              <a:spLocks/>
            </p:cNvSpPr>
            <p:nvPr/>
          </p:nvSpPr>
          <p:spPr bwMode="auto">
            <a:xfrm>
              <a:off x="1875" y="250"/>
              <a:ext cx="158" cy="1624"/>
            </a:xfrm>
            <a:prstGeom prst="leftBrace">
              <a:avLst>
                <a:gd name="adj1" fmla="val 85654"/>
                <a:gd name="adj2" fmla="val 50000"/>
              </a:avLst>
            </a:prstGeom>
            <a:grpFill/>
            <a:ln w="38100">
              <a:solidFill>
                <a:schemeClr val="tx1"/>
              </a:solidFill>
              <a:round/>
              <a:headEnd/>
              <a:tailEnd type="none" w="lg" len="lg"/>
            </a:ln>
          </p:spPr>
          <p:txBody>
            <a:bodyPr wrap="none" anchor="ctr"/>
            <a:lstStyle/>
            <a:p>
              <a:pPr algn="just" eaLnBrk="1" hangingPunct="1">
                <a:defRPr/>
              </a:pPr>
              <a:endParaRPr lang="zh-CN" altLang="en-US">
                <a:latin typeface="Arial" charset="0"/>
              </a:endParaRPr>
            </a:p>
          </p:txBody>
        </p:sp>
        <p:sp>
          <p:nvSpPr>
            <p:cNvPr id="28680" name="Rectangle 5"/>
            <p:cNvSpPr>
              <a:spLocks noChangeArrowheads="1"/>
            </p:cNvSpPr>
            <p:nvPr/>
          </p:nvSpPr>
          <p:spPr bwMode="auto">
            <a:xfrm>
              <a:off x="2033" y="158"/>
              <a:ext cx="1633"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干式变压器</a:t>
              </a:r>
              <a:endParaRPr kumimoji="1" lang="zh-CN" altLang="en-US" b="1" dirty="0">
                <a:latin typeface="Times New Roman" pitchFamily="18" charset="0"/>
              </a:endParaRPr>
            </a:p>
          </p:txBody>
        </p:sp>
        <p:sp>
          <p:nvSpPr>
            <p:cNvPr id="28681" name="Rectangle 6"/>
            <p:cNvSpPr>
              <a:spLocks noChangeArrowheads="1"/>
            </p:cNvSpPr>
            <p:nvPr/>
          </p:nvSpPr>
          <p:spPr bwMode="auto">
            <a:xfrm>
              <a:off x="2032" y="452"/>
              <a:ext cx="1633"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Times New Roman" pitchFamily="18" charset="0"/>
                  <a:cs typeface="Times New Roman" pitchFamily="18" charset="0"/>
                </a:rPr>
                <a:t>油浸自冷变压器</a:t>
              </a:r>
            </a:p>
          </p:txBody>
        </p:sp>
        <p:sp>
          <p:nvSpPr>
            <p:cNvPr id="28682" name="Rectangle 7"/>
            <p:cNvSpPr>
              <a:spLocks noChangeArrowheads="1"/>
            </p:cNvSpPr>
            <p:nvPr/>
          </p:nvSpPr>
          <p:spPr bwMode="auto">
            <a:xfrm>
              <a:off x="2032" y="769"/>
              <a:ext cx="1633"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Arial" charset="0"/>
                </a:rPr>
                <a:t>油浸风冷</a:t>
              </a:r>
              <a:r>
                <a:rPr kumimoji="1" lang="zh-CN" altLang="en-US" b="1" dirty="0">
                  <a:latin typeface="Times New Roman" pitchFamily="18" charset="0"/>
                  <a:cs typeface="Times New Roman" pitchFamily="18" charset="0"/>
                </a:rPr>
                <a:t>变压器</a:t>
              </a:r>
            </a:p>
          </p:txBody>
        </p:sp>
        <p:sp>
          <p:nvSpPr>
            <p:cNvPr id="28683" name="Rectangle 20"/>
            <p:cNvSpPr>
              <a:spLocks noChangeArrowheads="1"/>
            </p:cNvSpPr>
            <p:nvPr/>
          </p:nvSpPr>
          <p:spPr bwMode="auto">
            <a:xfrm>
              <a:off x="2018" y="1143"/>
              <a:ext cx="1951"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Arial" charset="0"/>
                </a:rPr>
                <a:t>强迫油循环</a:t>
              </a:r>
              <a:r>
                <a:rPr kumimoji="1" lang="zh-CN" altLang="en-US" b="1" dirty="0">
                  <a:latin typeface="Times New Roman" pitchFamily="18" charset="0"/>
                  <a:cs typeface="Times New Roman" pitchFamily="18" charset="0"/>
                </a:rPr>
                <a:t>变压器</a:t>
              </a:r>
            </a:p>
          </p:txBody>
        </p:sp>
        <p:sp>
          <p:nvSpPr>
            <p:cNvPr id="28684" name="Rectangle 21"/>
            <p:cNvSpPr>
              <a:spLocks noChangeArrowheads="1"/>
            </p:cNvSpPr>
            <p:nvPr/>
          </p:nvSpPr>
          <p:spPr bwMode="auto">
            <a:xfrm>
              <a:off x="2017" y="1479"/>
              <a:ext cx="1633" cy="288"/>
            </a:xfrm>
            <a:prstGeom prst="rect">
              <a:avLst/>
            </a:prstGeom>
            <a:grpFill/>
            <a:ln w="9525" algn="ctr">
              <a:noFill/>
              <a:miter lim="800000"/>
              <a:headEnd/>
              <a:tailEnd/>
            </a:ln>
          </p:spPr>
          <p:txBody>
            <a:bodyPr lIns="198000" rIns="198000">
              <a:spAutoFit/>
            </a:bodyPr>
            <a:lstStyle/>
            <a:p>
              <a:pPr eaLnBrk="1" hangingPunct="1">
                <a:spcBef>
                  <a:spcPct val="50000"/>
                </a:spcBef>
                <a:defRPr/>
              </a:pPr>
              <a:r>
                <a:rPr kumimoji="1" lang="zh-CN" altLang="en-US" b="1" dirty="0">
                  <a:latin typeface="Arial" charset="0"/>
                </a:rPr>
                <a:t>充气式</a:t>
              </a:r>
              <a:r>
                <a:rPr kumimoji="1" lang="zh-CN" altLang="en-US" b="1" dirty="0">
                  <a:latin typeface="Times New Roman" pitchFamily="18" charset="0"/>
                  <a:cs typeface="Times New Roman" pitchFamily="18" charset="0"/>
                </a:rPr>
                <a:t>变压器</a:t>
              </a:r>
            </a:p>
          </p:txBody>
        </p:sp>
      </p:grpSp>
      <p:pic>
        <p:nvPicPr>
          <p:cNvPr id="22" name="Picture 2" descr="查看源图像"/>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72200" y="335757"/>
            <a:ext cx="1830371" cy="1158875"/>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200" y="1650142"/>
            <a:ext cx="1830371" cy="1214147"/>
          </a:xfrm>
          <a:prstGeom prst="rect">
            <a:avLst/>
          </a:prstGeom>
        </p:spPr>
      </p:pic>
      <p:pic>
        <p:nvPicPr>
          <p:cNvPr id="6" name="图片 5"/>
          <p:cNvPicPr>
            <a:picLocks noChangeAspect="1"/>
          </p:cNvPicPr>
          <p:nvPr/>
        </p:nvPicPr>
        <p:blipFill>
          <a:blip r:embed="rId4"/>
          <a:stretch>
            <a:fillRect/>
          </a:stretch>
        </p:blipFill>
        <p:spPr>
          <a:xfrm>
            <a:off x="5429948" y="3234972"/>
            <a:ext cx="2797537" cy="1865024"/>
          </a:xfrm>
          <a:prstGeom prst="rect">
            <a:avLst/>
          </a:prstGeom>
        </p:spPr>
      </p:pic>
    </p:spTree>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4"/>
          <p:cNvSpPr>
            <a:spLocks noChangeArrowheads="1"/>
          </p:cNvSpPr>
          <p:nvPr/>
        </p:nvSpPr>
        <p:spPr bwMode="auto">
          <a:xfrm>
            <a:off x="466725" y="879475"/>
            <a:ext cx="748982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In basic mode of operation, a solenoid is driven by DC voltage, </a:t>
            </a:r>
            <a:r>
              <a:rPr lang="en-US" altLang="zh-CN" sz="2400" b="1" i="1">
                <a:latin typeface="Times New Roman" panose="02020603050405020304" pitchFamily="18" charset="0"/>
              </a:rPr>
              <a:t>Vi</a:t>
            </a:r>
            <a:r>
              <a:rPr lang="en-US" altLang="zh-CN" sz="2400" b="1">
                <a:latin typeface="Times New Roman" panose="02020603050405020304" pitchFamily="18" charset="0"/>
              </a:rPr>
              <a:t> at its coil terminals, and current </a:t>
            </a:r>
            <a:r>
              <a:rPr lang="en-US" altLang="zh-CN" sz="2400" b="1" i="1">
                <a:latin typeface="Times New Roman" panose="02020603050405020304" pitchFamily="18" charset="0"/>
              </a:rPr>
              <a:t>i</a:t>
            </a:r>
            <a:r>
              <a:rPr lang="en-US" altLang="zh-CN" sz="2400" b="1">
                <a:latin typeface="Times New Roman" panose="02020603050405020304" pitchFamily="18" charset="0"/>
              </a:rPr>
              <a:t> is developed by the resistance ratio:</a:t>
            </a:r>
            <a:endParaRPr lang="en-US" altLang="zh-CN" sz="1400" b="1">
              <a:latin typeface="Times New Roman" panose="02020603050405020304" pitchFamily="18" charset="0"/>
            </a:endParaRPr>
          </a:p>
        </p:txBody>
      </p:sp>
      <p:graphicFrame>
        <p:nvGraphicFramePr>
          <p:cNvPr id="27651" name="Object 5"/>
          <p:cNvGraphicFramePr>
            <a:graphicFrameLocks noChangeAspect="1"/>
          </p:cNvGraphicFramePr>
          <p:nvPr/>
        </p:nvGraphicFramePr>
        <p:xfrm>
          <a:off x="3419475" y="2060575"/>
          <a:ext cx="1081088" cy="919163"/>
        </p:xfrm>
        <a:graphic>
          <a:graphicData uri="http://schemas.openxmlformats.org/presentationml/2006/ole">
            <mc:AlternateContent xmlns:mc="http://schemas.openxmlformats.org/markup-compatibility/2006">
              <mc:Choice xmlns:v="urn:schemas-microsoft-com:vml" Requires="v">
                <p:oleObj spid="_x0000_s52428" r:id="rId3" imgW="508000" imgH="431800" progId="Equation.DSMT4">
                  <p:embed/>
                </p:oleObj>
              </mc:Choice>
              <mc:Fallback>
                <p:oleObj r:id="rId3" imgW="508000" imgH="431800" progId="Equation.DSMT4">
                  <p:embed/>
                  <p:pic>
                    <p:nvPicPr>
                      <p:cNvPr id="27651"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9475" y="2060575"/>
                        <a:ext cx="10810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
        <p:nvSpPr>
          <p:cNvPr id="27652" name="Rectangle 6"/>
          <p:cNvSpPr>
            <a:spLocks noChangeArrowheads="1"/>
          </p:cNvSpPr>
          <p:nvPr/>
        </p:nvSpPr>
        <p:spPr bwMode="auto">
          <a:xfrm>
            <a:off x="539750" y="3357563"/>
            <a:ext cx="7993063"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txBody>
          <a:bodyPr lIns="90000" tIns="46800" rIns="90000" bIns="46800" anchor="ctr">
            <a:spAutoFit/>
          </a:bodyPr>
          <a:lstStyle>
            <a:lvl1pPr marL="457200" indent="-457200">
              <a:spcBef>
                <a:spcPct val="20000"/>
              </a:spcBef>
              <a:buClr>
                <a:srgbClr val="FFFF00"/>
              </a:buClr>
              <a:buSzPct val="80000"/>
              <a:buFont typeface="Wingdings" panose="05000000000000000000" pitchFamily="2" charset="2"/>
              <a:defRPr sz="3200">
                <a:solidFill>
                  <a:srgbClr val="000000"/>
                </a:solidFill>
                <a:latin typeface="Arial" panose="020B0604020202020204" pitchFamily="34" charset="0"/>
                <a:ea typeface="宋体" panose="02010600030101010101" pitchFamily="2" charset="-122"/>
              </a:defRPr>
            </a:lvl1pPr>
            <a:lvl2pPr marL="742950" indent="-285750">
              <a:spcBef>
                <a:spcPct val="20000"/>
              </a:spcBef>
              <a:buClr>
                <a:srgbClr val="CC0000"/>
              </a:buClr>
              <a:buSzPct val="70000"/>
              <a:buFont typeface="Wingdings" panose="05000000000000000000" pitchFamily="2" charset="2"/>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lr>
                <a:srgbClr val="009900"/>
              </a:buClr>
              <a:buSzPct val="60000"/>
              <a:buFont typeface="Wingdings" panose="05000000000000000000" pitchFamily="2" charset="2"/>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hlink"/>
              </a:buClr>
              <a:buSzPct val="60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accent2"/>
              </a:buClr>
              <a:buSzPct val="55000"/>
              <a:buFont typeface="Wingdings" panose="05000000000000000000" pitchFamily="2" charset="2"/>
              <a:buChar char="l"/>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en-US" altLang="zh-CN" sz="2400" b="1">
                <a:latin typeface="Times New Roman" panose="02020603050405020304" pitchFamily="18" charset="0"/>
              </a:rPr>
              <a:t>      The physical size of the solenoid determines the maximum amount of power it can convert from electrical to mechanical power:</a:t>
            </a:r>
            <a:endParaRPr lang="en-US" altLang="zh-CN" sz="1400" b="1">
              <a:latin typeface="Times New Roman" panose="02020603050405020304" pitchFamily="18" charset="0"/>
            </a:endParaRPr>
          </a:p>
        </p:txBody>
      </p:sp>
      <p:graphicFrame>
        <p:nvGraphicFramePr>
          <p:cNvPr id="27653" name="Object 7"/>
          <p:cNvGraphicFramePr>
            <a:graphicFrameLocks noGrp="1" noChangeAspect="1"/>
          </p:cNvGraphicFramePr>
          <p:nvPr>
            <p:ph/>
          </p:nvPr>
        </p:nvGraphicFramePr>
        <p:xfrm>
          <a:off x="3059113" y="4605338"/>
          <a:ext cx="2592387" cy="858837"/>
        </p:xfrm>
        <a:graphic>
          <a:graphicData uri="http://schemas.openxmlformats.org/presentationml/2006/ole">
            <mc:AlternateContent xmlns:mc="http://schemas.openxmlformats.org/markup-compatibility/2006">
              <mc:Choice xmlns:v="urn:schemas-microsoft-com:vml" Requires="v">
                <p:oleObj spid="_x0000_s52429" r:id="rId5" imgW="1384300" imgH="457200" progId="Equation.DSMT4">
                  <p:embed/>
                </p:oleObj>
              </mc:Choice>
              <mc:Fallback>
                <p:oleObj r:id="rId5" imgW="1384300" imgH="457200" progId="Equation.DSMT4">
                  <p:embed/>
                  <p:pic>
                    <p:nvPicPr>
                      <p:cNvPr id="27653" name="Object 7"/>
                      <p:cNvPicPr>
                        <a:picLocks noGrp="1"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9113" y="4605338"/>
                        <a:ext cx="2592387" cy="85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256850748"/>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E09F6402-35A2-4341-BA1E-D12F0678EF81}" type="slidenum">
              <a:rPr lang="en-US" altLang="zh-CN" sz="1400" smtClean="0"/>
              <a:pPr>
                <a:spcBef>
                  <a:spcPct val="0"/>
                </a:spcBef>
                <a:buFontTx/>
                <a:buNone/>
              </a:pPr>
              <a:t>71</a:t>
            </a:fld>
            <a:endParaRPr lang="en-US" altLang="zh-CN" sz="1400"/>
          </a:p>
        </p:txBody>
      </p:sp>
      <p:sp>
        <p:nvSpPr>
          <p:cNvPr id="59395" name="Rectangle 4"/>
          <p:cNvSpPr>
            <a:spLocks noGrp="1" noChangeArrowheads="1"/>
          </p:cNvSpPr>
          <p:nvPr>
            <p:ph type="title"/>
          </p:nvPr>
        </p:nvSpPr>
        <p:spPr>
          <a:xfrm>
            <a:off x="3059113" y="549275"/>
            <a:ext cx="1728787" cy="519113"/>
          </a:xfrm>
        </p:spPr>
        <p:txBody>
          <a:bodyPr anchor="t">
            <a:spAutoFit/>
          </a:bodyPr>
          <a:lstStyle/>
          <a:p>
            <a:pPr algn="l" eaLnBrk="1" hangingPunct="1">
              <a:spcBef>
                <a:spcPct val="50000"/>
              </a:spcBef>
            </a:pPr>
            <a:r>
              <a:rPr lang="zh-CN" altLang="en-US" sz="2800" b="1">
                <a:solidFill>
                  <a:schemeClr val="tx1"/>
                </a:solidFill>
                <a:latin typeface="仿宋_GB2312" pitchFamily="49" charset="-122"/>
                <a:ea typeface="仿宋_GB2312" pitchFamily="49" charset="-122"/>
              </a:rPr>
              <a:t>本章小结</a:t>
            </a:r>
          </a:p>
        </p:txBody>
      </p:sp>
      <p:sp>
        <p:nvSpPr>
          <p:cNvPr id="59396" name="Text Box 5"/>
          <p:cNvSpPr txBox="1">
            <a:spLocks noChangeArrowheads="1"/>
          </p:cNvSpPr>
          <p:nvPr/>
        </p:nvSpPr>
        <p:spPr bwMode="auto">
          <a:xfrm>
            <a:off x="428625" y="1557338"/>
            <a:ext cx="8501063" cy="2678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仿宋_GB2312" pitchFamily="49" charset="-122"/>
                <a:ea typeface="仿宋_GB2312" pitchFamily="49" charset="-122"/>
              </a:rPr>
              <a:t>1</a:t>
            </a:r>
            <a:r>
              <a:rPr kumimoji="1" lang="zh-CN" altLang="en-US" sz="2400" b="1">
                <a:latin typeface="仿宋_GB2312" pitchFamily="49" charset="-122"/>
                <a:ea typeface="仿宋_GB2312" pitchFamily="49" charset="-122"/>
              </a:rPr>
              <a:t>、了解变压器的结构和分类方式</a:t>
            </a:r>
            <a:r>
              <a:rPr kumimoji="1" lang="zh-CN" altLang="en-US" sz="2400"/>
              <a:t> </a:t>
            </a:r>
            <a:r>
              <a:rPr kumimoji="1" lang="zh-CN" altLang="en-US" sz="2400" b="1">
                <a:latin typeface="仿宋_GB2312" pitchFamily="49" charset="-122"/>
                <a:ea typeface="仿宋_GB2312" pitchFamily="49" charset="-122"/>
              </a:rPr>
              <a:t>；</a:t>
            </a:r>
          </a:p>
          <a:p>
            <a:pPr eaLnBrk="1" hangingPunct="1">
              <a:spcBef>
                <a:spcPct val="50000"/>
              </a:spcBef>
              <a:buFontTx/>
              <a:buNone/>
            </a:pPr>
            <a:r>
              <a:rPr kumimoji="1" lang="en-US" altLang="zh-CN" sz="2400" b="1">
                <a:latin typeface="仿宋_GB2312" pitchFamily="49" charset="-122"/>
                <a:ea typeface="仿宋_GB2312" pitchFamily="49" charset="-122"/>
              </a:rPr>
              <a:t>2</a:t>
            </a:r>
            <a:r>
              <a:rPr kumimoji="1" lang="zh-CN" altLang="en-US" sz="2400" b="1">
                <a:latin typeface="仿宋_GB2312" pitchFamily="49" charset="-122"/>
                <a:ea typeface="仿宋_GB2312" pitchFamily="49" charset="-122"/>
              </a:rPr>
              <a:t>、理解变压器的工作原理</a:t>
            </a:r>
            <a:r>
              <a:rPr kumimoji="1" lang="zh-CN" altLang="en-US" sz="2400"/>
              <a:t> </a:t>
            </a:r>
            <a:r>
              <a:rPr kumimoji="1" lang="zh-CN" altLang="en-US" sz="2400" b="1">
                <a:latin typeface="仿宋_GB2312" pitchFamily="49" charset="-122"/>
                <a:ea typeface="仿宋_GB2312" pitchFamily="49" charset="-122"/>
              </a:rPr>
              <a:t>；</a:t>
            </a:r>
          </a:p>
          <a:p>
            <a:pPr eaLnBrk="1" hangingPunct="1">
              <a:spcBef>
                <a:spcPct val="50000"/>
              </a:spcBef>
              <a:buFontTx/>
              <a:buNone/>
            </a:pPr>
            <a:r>
              <a:rPr kumimoji="1" lang="en-US" altLang="zh-CN" sz="2400" b="1">
                <a:latin typeface="仿宋_GB2312" pitchFamily="49" charset="-122"/>
                <a:ea typeface="仿宋_GB2312" pitchFamily="49" charset="-122"/>
              </a:rPr>
              <a:t>3</a:t>
            </a:r>
            <a:r>
              <a:rPr kumimoji="1" lang="zh-CN" altLang="en-US" sz="2400" b="1">
                <a:latin typeface="仿宋_GB2312" pitchFamily="49" charset="-122"/>
                <a:ea typeface="仿宋_GB2312" pitchFamily="49" charset="-122"/>
              </a:rPr>
              <a:t>、掌握变压器的空载和负载运行工作的基本方程</a:t>
            </a:r>
            <a:r>
              <a:rPr kumimoji="1" lang="zh-CN" altLang="en-US" sz="2400"/>
              <a:t> </a:t>
            </a:r>
            <a:r>
              <a:rPr kumimoji="1" lang="zh-CN" altLang="en-US" sz="2400" b="1">
                <a:latin typeface="仿宋_GB2312" pitchFamily="49" charset="-122"/>
                <a:ea typeface="仿宋_GB2312" pitchFamily="49" charset="-122"/>
              </a:rPr>
              <a:t>；</a:t>
            </a:r>
          </a:p>
          <a:p>
            <a:pPr eaLnBrk="1" hangingPunct="1">
              <a:spcBef>
                <a:spcPct val="50000"/>
              </a:spcBef>
              <a:buFontTx/>
              <a:buNone/>
            </a:pPr>
            <a:r>
              <a:rPr kumimoji="1" lang="en-US" altLang="zh-CN" sz="2400" b="1">
                <a:latin typeface="仿宋_GB2312" pitchFamily="49" charset="-122"/>
                <a:ea typeface="仿宋_GB2312" pitchFamily="49" charset="-122"/>
              </a:rPr>
              <a:t>4</a:t>
            </a:r>
            <a:r>
              <a:rPr kumimoji="1" lang="zh-CN" altLang="en-US" sz="2400" b="1">
                <a:latin typeface="仿宋_GB2312" pitchFamily="49" charset="-122"/>
                <a:ea typeface="仿宋_GB2312" pitchFamily="49" charset="-122"/>
              </a:rPr>
              <a:t>、掌握变压器电压调整率、外特性、损耗、效率等性能指标；</a:t>
            </a:r>
          </a:p>
          <a:p>
            <a:pPr eaLnBrk="1" hangingPunct="1">
              <a:spcBef>
                <a:spcPct val="50000"/>
              </a:spcBef>
              <a:buFontTx/>
              <a:buNone/>
            </a:pPr>
            <a:r>
              <a:rPr kumimoji="1" lang="en-US" altLang="zh-CN" sz="2400" b="1">
                <a:latin typeface="仿宋_GB2312" pitchFamily="49" charset="-122"/>
                <a:ea typeface="仿宋_GB2312" pitchFamily="49" charset="-122"/>
              </a:rPr>
              <a:t>5</a:t>
            </a:r>
            <a:r>
              <a:rPr kumimoji="1" lang="zh-CN" altLang="en-US" sz="2400" b="1">
                <a:latin typeface="仿宋_GB2312" pitchFamily="49" charset="-122"/>
                <a:ea typeface="仿宋_GB2312" pitchFamily="49" charset="-122"/>
              </a:rPr>
              <a:t>、了解自耦变压器、仪用互感器的工作原理。</a:t>
            </a:r>
          </a:p>
        </p:txBody>
      </p:sp>
    </p:spTree>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灯片编号占位符 4"/>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1E98742F-3C91-4180-BCF3-A9F93040474E}" type="slidenum">
              <a:rPr lang="en-US" altLang="zh-CN" sz="1400" smtClean="0"/>
              <a:pPr>
                <a:spcBef>
                  <a:spcPct val="0"/>
                </a:spcBef>
                <a:buFontTx/>
                <a:buNone/>
              </a:pPr>
              <a:t>72</a:t>
            </a:fld>
            <a:endParaRPr lang="en-US" altLang="zh-CN" sz="1400"/>
          </a:p>
        </p:txBody>
      </p:sp>
      <p:sp>
        <p:nvSpPr>
          <p:cNvPr id="60420" name="Text Box 5"/>
          <p:cNvSpPr txBox="1">
            <a:spLocks noChangeArrowheads="1"/>
          </p:cNvSpPr>
          <p:nvPr/>
        </p:nvSpPr>
        <p:spPr bwMode="auto">
          <a:xfrm>
            <a:off x="611560" y="1556792"/>
            <a:ext cx="7668344"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4000" b="1" dirty="0">
                <a:latin typeface="仿宋_GB2312" pitchFamily="49" charset="-122"/>
                <a:ea typeface="仿宋_GB2312" pitchFamily="49" charset="-122"/>
              </a:rPr>
              <a:t>作业</a:t>
            </a:r>
            <a:endParaRPr kumimoji="1" lang="en-US" altLang="zh-CN" sz="4000" b="1" dirty="0" smtClean="0">
              <a:latin typeface="仿宋_GB2312" pitchFamily="49" charset="-122"/>
              <a:ea typeface="仿宋_GB2312" pitchFamily="49" charset="-122"/>
            </a:endParaRPr>
          </a:p>
          <a:p>
            <a:pPr algn="ctr" eaLnBrk="1" hangingPunct="1">
              <a:spcBef>
                <a:spcPct val="50000"/>
              </a:spcBef>
              <a:buFontTx/>
              <a:buNone/>
            </a:pPr>
            <a:r>
              <a:rPr kumimoji="1" lang="zh-CN" altLang="en-US" sz="2800" b="1" dirty="0" smtClean="0">
                <a:latin typeface="仿宋_GB2312" pitchFamily="49" charset="-122"/>
                <a:ea typeface="仿宋_GB2312" pitchFamily="49" charset="-122"/>
              </a:rPr>
              <a:t>习题</a:t>
            </a:r>
            <a:r>
              <a:rPr kumimoji="1" lang="zh-CN" altLang="en-US" sz="2800" b="1" dirty="0">
                <a:latin typeface="仿宋_GB2312" pitchFamily="49" charset="-122"/>
                <a:ea typeface="仿宋_GB2312" pitchFamily="49" charset="-122"/>
              </a:rPr>
              <a:t>一：四</a:t>
            </a:r>
            <a:r>
              <a:rPr kumimoji="1" lang="en-US" altLang="zh-CN" sz="2800" b="1" dirty="0">
                <a:latin typeface="仿宋_GB2312" pitchFamily="49" charset="-122"/>
                <a:ea typeface="仿宋_GB2312" pitchFamily="49" charset="-122"/>
              </a:rPr>
              <a:t>-3</a:t>
            </a:r>
            <a:r>
              <a:rPr kumimoji="1" lang="zh-CN" altLang="en-US" sz="2800" b="1" dirty="0">
                <a:latin typeface="仿宋_GB2312" pitchFamily="49" charset="-122"/>
                <a:ea typeface="仿宋_GB2312" pitchFamily="49" charset="-122"/>
              </a:rPr>
              <a:t>，</a:t>
            </a:r>
            <a:r>
              <a:rPr kumimoji="1" lang="zh-CN" altLang="en-US" sz="2400" b="1" dirty="0"/>
              <a:t>四</a:t>
            </a:r>
            <a:r>
              <a:rPr kumimoji="1" lang="en-US" altLang="zh-CN" sz="2800" b="1" dirty="0">
                <a:latin typeface="仿宋_GB2312" pitchFamily="49" charset="-122"/>
                <a:ea typeface="仿宋_GB2312" pitchFamily="49" charset="-122"/>
              </a:rPr>
              <a:t>-6</a:t>
            </a:r>
          </a:p>
          <a:p>
            <a:pPr algn="ctr" eaLnBrk="1" hangingPunct="1">
              <a:spcBef>
                <a:spcPct val="50000"/>
              </a:spcBef>
              <a:buFontTx/>
              <a:buNone/>
            </a:pPr>
            <a:r>
              <a:rPr kumimoji="1" lang="zh-CN" altLang="en-US" sz="2800" b="1" dirty="0" smtClean="0">
                <a:solidFill>
                  <a:srgbClr val="FF0000"/>
                </a:solidFill>
                <a:latin typeface="仿宋_GB2312" pitchFamily="49" charset="-122"/>
                <a:ea typeface="仿宋_GB2312" pitchFamily="49" charset="-122"/>
              </a:rPr>
              <a:t>交</a:t>
            </a:r>
            <a:r>
              <a:rPr kumimoji="1" lang="zh-CN" altLang="en-US" sz="2800" b="1" dirty="0">
                <a:solidFill>
                  <a:srgbClr val="FF0000"/>
                </a:solidFill>
                <a:latin typeface="仿宋_GB2312" pitchFamily="49" charset="-122"/>
                <a:ea typeface="仿宋_GB2312" pitchFamily="49" charset="-122"/>
              </a:rPr>
              <a:t>作业时间：</a:t>
            </a:r>
            <a:r>
              <a:rPr kumimoji="1" lang="en-US" altLang="zh-CN" sz="2800" b="1" dirty="0" smtClean="0">
                <a:solidFill>
                  <a:srgbClr val="FF0000"/>
                </a:solidFill>
                <a:latin typeface="仿宋_GB2312" pitchFamily="49" charset="-122"/>
                <a:ea typeface="仿宋_GB2312" pitchFamily="49" charset="-122"/>
              </a:rPr>
              <a:t>2023.2.28</a:t>
            </a:r>
            <a:r>
              <a:rPr kumimoji="1" lang="zh-CN" altLang="en-US" sz="2800" b="1" dirty="0" smtClean="0">
                <a:solidFill>
                  <a:srgbClr val="FF0000"/>
                </a:solidFill>
                <a:latin typeface="仿宋_GB2312" pitchFamily="49" charset="-122"/>
                <a:ea typeface="仿宋_GB2312" pitchFamily="49" charset="-122"/>
              </a:rPr>
              <a:t>零</a:t>
            </a:r>
            <a:r>
              <a:rPr kumimoji="1" lang="zh-CN" altLang="en-US" sz="2800" b="1" dirty="0">
                <a:solidFill>
                  <a:srgbClr val="FF0000"/>
                </a:solidFill>
                <a:latin typeface="仿宋_GB2312" pitchFamily="49" charset="-122"/>
                <a:ea typeface="仿宋_GB2312" pitchFamily="49" charset="-122"/>
              </a:rPr>
              <a:t>点</a:t>
            </a:r>
            <a:r>
              <a:rPr kumimoji="1" lang="zh-CN" altLang="en-US" sz="2800" b="1" dirty="0" smtClean="0">
                <a:solidFill>
                  <a:srgbClr val="FF0000"/>
                </a:solidFill>
                <a:latin typeface="仿宋_GB2312" pitchFamily="49" charset="-122"/>
                <a:ea typeface="仿宋_GB2312" pitchFamily="49" charset="-122"/>
              </a:rPr>
              <a:t>之前</a:t>
            </a:r>
            <a:endParaRPr kumimoji="1" lang="zh-CN" altLang="en-US" sz="2800" b="1" dirty="0">
              <a:solidFill>
                <a:srgbClr val="FF0000"/>
              </a:solidFill>
              <a:latin typeface="仿宋_GB2312" pitchFamily="49" charset="-122"/>
              <a:ea typeface="仿宋_GB2312" pitchFamily="49" charset="-122"/>
            </a:endParaRPr>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644E0E29-3A35-405E-9679-7E0808CE1037}" type="slidenum">
              <a:rPr lang="en-US" altLang="zh-CN" sz="1400" smtClean="0"/>
              <a:pPr>
                <a:spcBef>
                  <a:spcPct val="0"/>
                </a:spcBef>
                <a:buFontTx/>
                <a:buNone/>
              </a:pPr>
              <a:t>8</a:t>
            </a:fld>
            <a:endParaRPr lang="en-US" altLang="zh-CN" sz="1400"/>
          </a:p>
        </p:txBody>
      </p:sp>
      <p:sp>
        <p:nvSpPr>
          <p:cNvPr id="12291" name="Text Box 4"/>
          <p:cNvSpPr txBox="1">
            <a:spLocks noChangeArrowheads="1"/>
          </p:cNvSpPr>
          <p:nvPr/>
        </p:nvSpPr>
        <p:spPr bwMode="auto">
          <a:xfrm>
            <a:off x="395288" y="333375"/>
            <a:ext cx="4751387"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800" b="1">
                <a:latin typeface="仿宋_GB2312" pitchFamily="49" charset="-122"/>
                <a:ea typeface="仿宋_GB2312" pitchFamily="49" charset="-122"/>
              </a:rPr>
              <a:t>2. </a:t>
            </a:r>
            <a:r>
              <a:rPr lang="zh-CN" altLang="en-US" sz="2800" b="1">
                <a:latin typeface="仿宋_GB2312" pitchFamily="49" charset="-122"/>
                <a:ea typeface="仿宋_GB2312" pitchFamily="49" charset="-122"/>
              </a:rPr>
              <a:t>变压器的结构</a:t>
            </a:r>
          </a:p>
        </p:txBody>
      </p:sp>
      <p:sp>
        <p:nvSpPr>
          <p:cNvPr id="12292" name="Rectangle 6"/>
          <p:cNvSpPr>
            <a:spLocks noChangeArrowheads="1"/>
          </p:cNvSpPr>
          <p:nvPr/>
        </p:nvSpPr>
        <p:spPr bwMode="auto">
          <a:xfrm>
            <a:off x="179388" y="1052513"/>
            <a:ext cx="87487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变压器的形式多种多样，但它们的基本结构相同，都由铁心和绕组所组成</a:t>
            </a:r>
            <a:r>
              <a:rPr lang="zh-CN" altLang="en-US" sz="2400">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 </a:t>
            </a:r>
          </a:p>
        </p:txBody>
      </p:sp>
      <p:pic>
        <p:nvPicPr>
          <p:cNvPr id="12293" name="Picture 7" descr="402"/>
          <p:cNvPicPr>
            <a:picLocks noChangeAspect="1" noChangeArrowheads="1"/>
          </p:cNvPicPr>
          <p:nvPr/>
        </p:nvPicPr>
        <p:blipFill>
          <a:blip r:embed="rId2">
            <a:extLst>
              <a:ext uri="{28A0092B-C50C-407E-A947-70E740481C1C}">
                <a14:useLocalDpi xmlns:a14="http://schemas.microsoft.com/office/drawing/2010/main" val="0"/>
              </a:ext>
            </a:extLst>
          </a:blip>
          <a:srcRect t="3023" b="2682"/>
          <a:stretch>
            <a:fillRect/>
          </a:stretch>
        </p:blipFill>
        <p:spPr bwMode="auto">
          <a:xfrm>
            <a:off x="2339975" y="2060575"/>
            <a:ext cx="4103688" cy="288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4" name="Rectangle 8"/>
          <p:cNvSpPr>
            <a:spLocks noChangeArrowheads="1"/>
          </p:cNvSpPr>
          <p:nvPr/>
        </p:nvSpPr>
        <p:spPr bwMode="auto">
          <a:xfrm>
            <a:off x="179388" y="4941888"/>
            <a:ext cx="8748712"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dirty="0">
                <a:ea typeface="仿宋_GB2312" pitchFamily="49" charset="-122"/>
                <a:cs typeface="Times New Roman" panose="02020603050405020304" pitchFamily="18" charset="0"/>
              </a:rPr>
              <a:t>1</a:t>
            </a:r>
            <a:r>
              <a:rPr lang="zh-CN" altLang="en-US" sz="2800" b="1" dirty="0">
                <a:ea typeface="仿宋_GB2312" pitchFamily="49" charset="-122"/>
                <a:cs typeface="Times New Roman" panose="02020603050405020304" pitchFamily="18" charset="0"/>
              </a:rPr>
              <a:t>：放油阀门； </a:t>
            </a:r>
            <a:r>
              <a:rPr lang="en-US" altLang="zh-CN" sz="2800" b="1" dirty="0">
                <a:ea typeface="仿宋_GB2312" pitchFamily="49" charset="-122"/>
                <a:cs typeface="Times New Roman" panose="02020603050405020304" pitchFamily="18" charset="0"/>
              </a:rPr>
              <a:t>2</a:t>
            </a:r>
            <a:r>
              <a:rPr lang="zh-CN" altLang="en-US" sz="2800" b="1" dirty="0">
                <a:ea typeface="仿宋_GB2312" pitchFamily="49" charset="-122"/>
                <a:cs typeface="Times New Roman" panose="02020603050405020304" pitchFamily="18" charset="0"/>
              </a:rPr>
              <a:t>：</a:t>
            </a:r>
            <a:r>
              <a:rPr lang="zh-CN" altLang="en-US" sz="2800" b="1" dirty="0">
                <a:solidFill>
                  <a:srgbClr val="FF0000"/>
                </a:solidFill>
                <a:ea typeface="仿宋_GB2312" pitchFamily="49" charset="-122"/>
                <a:cs typeface="Times New Roman" panose="02020603050405020304" pitchFamily="18" charset="0"/>
              </a:rPr>
              <a:t>绕组</a:t>
            </a:r>
            <a:r>
              <a:rPr lang="zh-CN" altLang="en-US" sz="2800" b="1" dirty="0">
                <a:ea typeface="仿宋_GB2312" pitchFamily="49" charset="-122"/>
                <a:cs typeface="Times New Roman" panose="02020603050405020304" pitchFamily="18" charset="0"/>
              </a:rPr>
              <a:t> ；</a:t>
            </a:r>
            <a:r>
              <a:rPr lang="en-US" altLang="zh-CN" sz="2800" b="1" dirty="0">
                <a:ea typeface="仿宋_GB2312" pitchFamily="49" charset="-122"/>
                <a:cs typeface="Times New Roman" panose="02020603050405020304" pitchFamily="18" charset="0"/>
              </a:rPr>
              <a:t>3</a:t>
            </a:r>
            <a:r>
              <a:rPr lang="zh-CN" altLang="en-US" sz="2800" b="1" dirty="0">
                <a:ea typeface="仿宋_GB2312" pitchFamily="49" charset="-122"/>
                <a:cs typeface="Times New Roman" panose="02020603050405020304" pitchFamily="18" charset="0"/>
              </a:rPr>
              <a:t>：</a:t>
            </a:r>
            <a:r>
              <a:rPr lang="zh-CN" altLang="en-US" sz="2800" b="1" dirty="0">
                <a:solidFill>
                  <a:srgbClr val="FF0000"/>
                </a:solidFill>
                <a:ea typeface="仿宋_GB2312" pitchFamily="49" charset="-122"/>
                <a:cs typeface="Times New Roman" panose="02020603050405020304" pitchFamily="18" charset="0"/>
              </a:rPr>
              <a:t>铁心</a:t>
            </a:r>
            <a:r>
              <a:rPr lang="zh-CN" altLang="en-US" sz="2800" b="1" dirty="0">
                <a:ea typeface="仿宋_GB2312" pitchFamily="49" charset="-122"/>
                <a:cs typeface="Times New Roman" panose="02020603050405020304" pitchFamily="18" charset="0"/>
              </a:rPr>
              <a:t>；</a:t>
            </a:r>
            <a:r>
              <a:rPr lang="en-US" altLang="zh-CN" sz="2800" b="1" dirty="0">
                <a:ea typeface="仿宋_GB2312" pitchFamily="49" charset="-122"/>
                <a:cs typeface="Times New Roman" panose="02020603050405020304" pitchFamily="18" charset="0"/>
              </a:rPr>
              <a:t>4</a:t>
            </a:r>
            <a:r>
              <a:rPr lang="zh-CN" altLang="en-US" sz="2800" b="1" dirty="0">
                <a:ea typeface="仿宋_GB2312" pitchFamily="49" charset="-122"/>
                <a:cs typeface="Times New Roman" panose="02020603050405020304" pitchFamily="18" charset="0"/>
              </a:rPr>
              <a:t>：</a:t>
            </a:r>
            <a:r>
              <a:rPr lang="zh-CN" altLang="en-US" sz="2800" b="1" dirty="0">
                <a:solidFill>
                  <a:srgbClr val="FF0000"/>
                </a:solidFill>
                <a:ea typeface="仿宋_GB2312" pitchFamily="49" charset="-122"/>
                <a:cs typeface="Times New Roman" panose="02020603050405020304" pitchFamily="18" charset="0"/>
              </a:rPr>
              <a:t>油箱</a:t>
            </a:r>
            <a:r>
              <a:rPr lang="zh-CN" altLang="en-US" sz="2800" b="1" dirty="0">
                <a:ea typeface="仿宋_GB2312" pitchFamily="49" charset="-122"/>
                <a:cs typeface="Times New Roman" panose="02020603050405020304" pitchFamily="18" charset="0"/>
              </a:rPr>
              <a:t> </a:t>
            </a:r>
            <a:r>
              <a:rPr lang="en-US" altLang="zh-CN" sz="2800" b="1" dirty="0">
                <a:ea typeface="仿宋_GB2312" pitchFamily="49" charset="-122"/>
                <a:cs typeface="Times New Roman" panose="02020603050405020304" pitchFamily="18" charset="0"/>
              </a:rPr>
              <a:t>5</a:t>
            </a:r>
            <a:r>
              <a:rPr lang="zh-CN" altLang="en-US" sz="2800" b="1" dirty="0">
                <a:ea typeface="仿宋_GB2312" pitchFamily="49" charset="-122"/>
                <a:cs typeface="Times New Roman" panose="02020603050405020304" pitchFamily="18" charset="0"/>
              </a:rPr>
              <a:t>：分接开关；</a:t>
            </a:r>
            <a:r>
              <a:rPr lang="en-US" altLang="zh-CN" sz="2800" b="1" dirty="0">
                <a:ea typeface="仿宋_GB2312" pitchFamily="49" charset="-122"/>
                <a:cs typeface="Times New Roman" panose="02020603050405020304" pitchFamily="18" charset="0"/>
              </a:rPr>
              <a:t>6</a:t>
            </a:r>
            <a:r>
              <a:rPr lang="zh-CN" altLang="en-US" sz="2800" b="1" dirty="0">
                <a:ea typeface="仿宋_GB2312" pitchFamily="49" charset="-122"/>
                <a:cs typeface="Times New Roman" panose="02020603050405020304" pitchFamily="18" charset="0"/>
              </a:rPr>
              <a:t>：低压套管；</a:t>
            </a:r>
            <a:r>
              <a:rPr lang="en-US" altLang="zh-CN" sz="2800" b="1" dirty="0">
                <a:ea typeface="仿宋_GB2312" pitchFamily="49" charset="-122"/>
                <a:cs typeface="Times New Roman" panose="02020603050405020304" pitchFamily="18" charset="0"/>
              </a:rPr>
              <a:t>7</a:t>
            </a:r>
            <a:r>
              <a:rPr lang="zh-CN" altLang="en-US" sz="2800" b="1" dirty="0">
                <a:ea typeface="仿宋_GB2312" pitchFamily="49" charset="-122"/>
                <a:cs typeface="Times New Roman" panose="02020603050405020304" pitchFamily="18" charset="0"/>
              </a:rPr>
              <a:t>：高压套管；</a:t>
            </a:r>
            <a:r>
              <a:rPr lang="en-US" altLang="zh-CN" sz="2800" b="1" dirty="0">
                <a:ea typeface="仿宋_GB2312" pitchFamily="49" charset="-122"/>
                <a:cs typeface="Times New Roman" panose="02020603050405020304" pitchFamily="18" charset="0"/>
              </a:rPr>
              <a:t>8</a:t>
            </a:r>
            <a:r>
              <a:rPr lang="zh-CN" altLang="en-US" sz="2800" b="1" dirty="0">
                <a:ea typeface="仿宋_GB2312" pitchFamily="49" charset="-122"/>
                <a:cs typeface="Times New Roman" panose="02020603050405020304" pitchFamily="18" charset="0"/>
              </a:rPr>
              <a:t>：气体继电器；  </a:t>
            </a:r>
            <a:r>
              <a:rPr lang="en-US" altLang="zh-CN" sz="2800" b="1" dirty="0">
                <a:ea typeface="仿宋_GB2312" pitchFamily="49" charset="-122"/>
                <a:cs typeface="Times New Roman" panose="02020603050405020304" pitchFamily="18" charset="0"/>
              </a:rPr>
              <a:t>9</a:t>
            </a:r>
            <a:r>
              <a:rPr lang="zh-CN" altLang="en-US" sz="2800" b="1" dirty="0">
                <a:ea typeface="仿宋_GB2312" pitchFamily="49" charset="-122"/>
                <a:cs typeface="Times New Roman" panose="02020603050405020304" pitchFamily="18" charset="0"/>
              </a:rPr>
              <a:t>：安全气道；</a:t>
            </a:r>
            <a:r>
              <a:rPr lang="en-US" altLang="zh-CN" sz="2800" b="1" dirty="0">
                <a:ea typeface="仿宋_GB2312" pitchFamily="49" charset="-122"/>
                <a:cs typeface="Times New Roman" panose="02020603050405020304" pitchFamily="18" charset="0"/>
              </a:rPr>
              <a:t>10</a:t>
            </a:r>
            <a:r>
              <a:rPr lang="zh-CN" altLang="en-US" sz="2800" b="1" dirty="0">
                <a:ea typeface="仿宋_GB2312" pitchFamily="49" charset="-122"/>
                <a:cs typeface="Times New Roman" panose="02020603050405020304" pitchFamily="18" charset="0"/>
              </a:rPr>
              <a:t>：油表；</a:t>
            </a:r>
            <a:r>
              <a:rPr lang="en-US" altLang="zh-CN" sz="2800" b="1" dirty="0">
                <a:ea typeface="仿宋_GB2312" pitchFamily="49" charset="-122"/>
                <a:cs typeface="Times New Roman" panose="02020603050405020304" pitchFamily="18" charset="0"/>
              </a:rPr>
              <a:t>11</a:t>
            </a:r>
            <a:r>
              <a:rPr lang="zh-CN" altLang="en-US" sz="2800" b="1" dirty="0">
                <a:ea typeface="仿宋_GB2312" pitchFamily="49" charset="-122"/>
                <a:cs typeface="Times New Roman" panose="02020603050405020304" pitchFamily="18" charset="0"/>
              </a:rPr>
              <a:t>：储油柜；</a:t>
            </a:r>
            <a:r>
              <a:rPr lang="en-US" altLang="zh-CN" sz="2800" b="1" dirty="0">
                <a:ea typeface="仿宋_GB2312" pitchFamily="49" charset="-122"/>
                <a:cs typeface="Times New Roman" panose="02020603050405020304" pitchFamily="18" charset="0"/>
              </a:rPr>
              <a:t>12</a:t>
            </a:r>
            <a:r>
              <a:rPr lang="zh-CN" altLang="en-US" sz="2800" b="1" dirty="0">
                <a:ea typeface="仿宋_GB2312" pitchFamily="49" charset="-122"/>
                <a:cs typeface="Times New Roman" panose="02020603050405020304" pitchFamily="18" charset="0"/>
              </a:rPr>
              <a:t>：吸湿器；  </a:t>
            </a:r>
            <a:r>
              <a:rPr lang="en-US" altLang="zh-CN" sz="2800" b="1" dirty="0">
                <a:ea typeface="仿宋_GB2312" pitchFamily="49" charset="-122"/>
                <a:cs typeface="Times New Roman" panose="02020603050405020304" pitchFamily="18" charset="0"/>
              </a:rPr>
              <a:t>13</a:t>
            </a:r>
            <a:r>
              <a:rPr lang="zh-CN" altLang="en-US" sz="2800" b="1" dirty="0">
                <a:ea typeface="仿宋_GB2312" pitchFamily="49" charset="-122"/>
                <a:cs typeface="Times New Roman" panose="02020603050405020304" pitchFamily="18" charset="0"/>
              </a:rPr>
              <a:t>：湿度计</a:t>
            </a:r>
            <a:r>
              <a:rPr lang="zh-CN" altLang="en-US" sz="2400" dirty="0">
                <a:ea typeface="仿宋_GB2312" pitchFamily="49" charset="-122"/>
                <a:cs typeface="Times New Roman" panose="02020603050405020304" pitchFamily="18" charset="0"/>
              </a:rPr>
              <a:t> </a:t>
            </a:r>
            <a:r>
              <a:rPr lang="zh-CN" altLang="en-US" sz="2800" b="1" dirty="0">
                <a:ea typeface="仿宋_GB2312" pitchFamily="49" charset="-122"/>
                <a:cs typeface="Times New Roman" panose="02020603050405020304" pitchFamily="18" charset="0"/>
              </a:rPr>
              <a:t> </a:t>
            </a:r>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79AEEDED-D2B6-465D-8588-F16CCB6F4815}" type="slidenum">
              <a:rPr lang="en-US" altLang="zh-CN" sz="1400" smtClean="0"/>
              <a:pPr>
                <a:spcBef>
                  <a:spcPct val="0"/>
                </a:spcBef>
                <a:buFontTx/>
                <a:buNone/>
              </a:pPr>
              <a:t>9</a:t>
            </a:fld>
            <a:endParaRPr lang="en-US" altLang="zh-CN" sz="1400"/>
          </a:p>
        </p:txBody>
      </p:sp>
      <p:sp>
        <p:nvSpPr>
          <p:cNvPr id="13315" name="Rectangle 4"/>
          <p:cNvSpPr>
            <a:spLocks noChangeArrowheads="1"/>
          </p:cNvSpPr>
          <p:nvPr/>
        </p:nvSpPr>
        <p:spPr bwMode="auto">
          <a:xfrm>
            <a:off x="179388" y="1125538"/>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a:latin typeface="Times New Roman" panose="02020603050405020304" pitchFamily="18" charset="0"/>
                <a:cs typeface="Times New Roman" panose="02020603050405020304" pitchFamily="18" charset="0"/>
              </a:rPr>
              <a:t>1)</a:t>
            </a:r>
            <a:r>
              <a:rPr kumimoji="1" lang="zh-CN" altLang="en-US" sz="2400" b="1">
                <a:latin typeface="Times New Roman" panose="02020603050405020304" pitchFamily="18" charset="0"/>
                <a:cs typeface="Times New Roman" panose="02020603050405020304" pitchFamily="18" charset="0"/>
              </a:rPr>
              <a:t>心式</a:t>
            </a:r>
            <a:endParaRPr kumimoji="1" lang="zh-CN" altLang="en-US" sz="2400" b="1">
              <a:latin typeface="Times New Roman" panose="02020603050405020304" pitchFamily="18" charset="0"/>
            </a:endParaRPr>
          </a:p>
        </p:txBody>
      </p:sp>
      <p:sp>
        <p:nvSpPr>
          <p:cNvPr id="13316" name="Rectangle 5"/>
          <p:cNvSpPr>
            <a:spLocks noChangeArrowheads="1"/>
          </p:cNvSpPr>
          <p:nvPr/>
        </p:nvSpPr>
        <p:spPr bwMode="auto">
          <a:xfrm>
            <a:off x="179388" y="188913"/>
            <a:ext cx="8748712"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2800" b="1">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根据铁心和绕组的相对位置不同，变压器可以分为心式和壳式两种。</a:t>
            </a:r>
            <a:r>
              <a:rPr lang="zh-CN" altLang="en-US" sz="2400">
                <a:ea typeface="仿宋_GB2312" pitchFamily="49" charset="-122"/>
                <a:cs typeface="Times New Roman" panose="02020603050405020304" pitchFamily="18" charset="0"/>
              </a:rPr>
              <a:t> </a:t>
            </a:r>
            <a:r>
              <a:rPr lang="zh-CN" altLang="en-US" sz="2800" b="1">
                <a:ea typeface="仿宋_GB2312" pitchFamily="49" charset="-122"/>
                <a:cs typeface="Times New Roman" panose="02020603050405020304" pitchFamily="18" charset="0"/>
              </a:rPr>
              <a:t> </a:t>
            </a:r>
          </a:p>
        </p:txBody>
      </p:sp>
      <p:sp>
        <p:nvSpPr>
          <p:cNvPr id="13318" name="Text Box 7"/>
          <p:cNvSpPr txBox="1">
            <a:spLocks noChangeArrowheads="1"/>
          </p:cNvSpPr>
          <p:nvPr/>
        </p:nvSpPr>
        <p:spPr bwMode="auto">
          <a:xfrm>
            <a:off x="122783" y="4175026"/>
            <a:ext cx="4330450" cy="2492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cs typeface="Times New Roman" panose="02020603050405020304" pitchFamily="18" charset="0"/>
              </a:rPr>
              <a:t>         </a:t>
            </a:r>
            <a:r>
              <a:rPr lang="zh-CN" altLang="en-US" sz="2400" b="1" dirty="0">
                <a:cs typeface="Times New Roman" panose="02020603050405020304" pitchFamily="18" charset="0"/>
              </a:rPr>
              <a:t>特点是铁心在绕组里面，绕组包围铁心。心式变压器的结构简单，用铁量少，绕组的安装和绝缘比较容易</a:t>
            </a:r>
            <a:r>
              <a:rPr lang="zh-CN" altLang="en-US" sz="2400" b="1" dirty="0" smtClean="0">
                <a:cs typeface="Times New Roman" panose="02020603050405020304" pitchFamily="18" charset="0"/>
              </a:rPr>
              <a:t>。</a:t>
            </a:r>
            <a:endParaRPr lang="en-US" altLang="zh-CN" sz="2400" b="1" dirty="0" smtClean="0">
              <a:cs typeface="Times New Roman" panose="02020603050405020304" pitchFamily="18" charset="0"/>
            </a:endParaRPr>
          </a:p>
          <a:p>
            <a:pPr eaLnBrk="1" hangingPunct="1">
              <a:spcBef>
                <a:spcPct val="50000"/>
              </a:spcBef>
              <a:buFontTx/>
              <a:buNone/>
            </a:pPr>
            <a:r>
              <a:rPr lang="zh-CN" altLang="en-US" sz="2400" b="1" dirty="0" smtClean="0">
                <a:cs typeface="Times New Roman" panose="02020603050405020304" pitchFamily="18" charset="0"/>
              </a:rPr>
              <a:t>容量</a:t>
            </a:r>
            <a:r>
              <a:rPr lang="zh-CN" altLang="en-US" sz="2400" b="1" dirty="0">
                <a:cs typeface="Times New Roman" panose="02020603050405020304" pitchFamily="18" charset="0"/>
              </a:rPr>
              <a:t>较大的单相变压器和三相电力变压器都采用这种结构。</a:t>
            </a:r>
          </a:p>
        </p:txBody>
      </p:sp>
      <p:sp>
        <p:nvSpPr>
          <p:cNvPr id="13319" name="Rectangle 8"/>
          <p:cNvSpPr>
            <a:spLocks noChangeArrowheads="1"/>
          </p:cNvSpPr>
          <p:nvPr/>
        </p:nvSpPr>
        <p:spPr bwMode="auto">
          <a:xfrm>
            <a:off x="3846532" y="1172750"/>
            <a:ext cx="1512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lIns="198000" rIns="1980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en-US" altLang="zh-CN" sz="2400" b="1" dirty="0">
                <a:latin typeface="Times New Roman" panose="02020603050405020304" pitchFamily="18" charset="0"/>
                <a:cs typeface="Times New Roman" panose="02020603050405020304" pitchFamily="18" charset="0"/>
              </a:rPr>
              <a:t>2)</a:t>
            </a:r>
            <a:r>
              <a:rPr kumimoji="1" lang="zh-CN" altLang="en-US" sz="2400" b="1" dirty="0">
                <a:latin typeface="Times New Roman" panose="02020603050405020304" pitchFamily="18" charset="0"/>
                <a:cs typeface="Times New Roman" panose="02020603050405020304" pitchFamily="18" charset="0"/>
              </a:rPr>
              <a:t>壳式</a:t>
            </a:r>
            <a:endParaRPr kumimoji="1" lang="zh-CN" altLang="en-US" sz="2400" b="1" dirty="0">
              <a:latin typeface="Times New Roman" panose="02020603050405020304" pitchFamily="18" charset="0"/>
            </a:endParaRPr>
          </a:p>
        </p:txBody>
      </p:sp>
      <p:pic>
        <p:nvPicPr>
          <p:cNvPr id="13320" name="Picture 9" descr="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35904" y="2806688"/>
            <a:ext cx="1686693" cy="1199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21" name="Text Box 10"/>
          <p:cNvSpPr txBox="1">
            <a:spLocks noChangeArrowheads="1"/>
          </p:cNvSpPr>
          <p:nvPr/>
        </p:nvSpPr>
        <p:spPr bwMode="auto">
          <a:xfrm>
            <a:off x="4462436" y="4359692"/>
            <a:ext cx="4498975"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b="1" dirty="0">
                <a:cs typeface="Times New Roman" panose="02020603050405020304" pitchFamily="18" charset="0"/>
              </a:rPr>
              <a:t>        </a:t>
            </a:r>
            <a:r>
              <a:rPr lang="zh-CN" altLang="en-US" sz="2400" b="1" dirty="0">
                <a:cs typeface="Times New Roman" panose="02020603050405020304" pitchFamily="18" charset="0"/>
              </a:rPr>
              <a:t>特点是绕组在铁心里面，即铁心包围绕组。壳式变压器用铜量少，散热比较</a:t>
            </a:r>
            <a:r>
              <a:rPr lang="zh-CN" altLang="en-US" sz="2400" b="1" dirty="0" smtClean="0">
                <a:cs typeface="Times New Roman" panose="02020603050405020304" pitchFamily="18" charset="0"/>
              </a:rPr>
              <a:t>容易。</a:t>
            </a:r>
            <a:endParaRPr lang="en-US" altLang="zh-CN" sz="2400" b="1" dirty="0" smtClean="0">
              <a:cs typeface="Times New Roman" panose="02020603050405020304" pitchFamily="18" charset="0"/>
            </a:endParaRPr>
          </a:p>
          <a:p>
            <a:pPr eaLnBrk="1" hangingPunct="1">
              <a:spcBef>
                <a:spcPct val="50000"/>
              </a:spcBef>
              <a:buFontTx/>
              <a:buNone/>
            </a:pPr>
            <a:r>
              <a:rPr lang="zh-CN" altLang="en-US" sz="2400" b="1" dirty="0" smtClean="0">
                <a:cs typeface="Times New Roman" panose="02020603050405020304" pitchFamily="18" charset="0"/>
              </a:rPr>
              <a:t>容量</a:t>
            </a:r>
            <a:r>
              <a:rPr lang="zh-CN" altLang="en-US" sz="2400" b="1" dirty="0">
                <a:cs typeface="Times New Roman" panose="02020603050405020304" pitchFamily="18" charset="0"/>
              </a:rPr>
              <a:t>较小的单相变压器和某些特殊用途的变压器采用这种结构。</a:t>
            </a:r>
          </a:p>
        </p:txBody>
      </p:sp>
      <p:pic>
        <p:nvPicPr>
          <p:cNvPr id="3" name="图片 2"/>
          <p:cNvPicPr>
            <a:picLocks noChangeAspect="1"/>
          </p:cNvPicPr>
          <p:nvPr/>
        </p:nvPicPr>
        <p:blipFill rotWithShape="1">
          <a:blip r:embed="rId3"/>
          <a:srcRect l="57343" t="21067" r="11501" b="55734"/>
          <a:stretch/>
        </p:blipFill>
        <p:spPr>
          <a:xfrm>
            <a:off x="5220072" y="1016807"/>
            <a:ext cx="3205051" cy="1789881"/>
          </a:xfrm>
          <a:prstGeom prst="rect">
            <a:avLst/>
          </a:prstGeom>
        </p:spPr>
      </p:pic>
      <p:pic>
        <p:nvPicPr>
          <p:cNvPr id="12" name="图片 11"/>
          <p:cNvPicPr>
            <a:picLocks noChangeAspect="1"/>
          </p:cNvPicPr>
          <p:nvPr/>
        </p:nvPicPr>
        <p:blipFill rotWithShape="1">
          <a:blip r:embed="rId3"/>
          <a:srcRect l="14643" t="59199" r="60157" b="10461"/>
          <a:stretch/>
        </p:blipFill>
        <p:spPr>
          <a:xfrm>
            <a:off x="6922080" y="2797974"/>
            <a:ext cx="1312630" cy="1185282"/>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3568" y="1640789"/>
            <a:ext cx="2879895" cy="2257838"/>
          </a:xfrm>
          <a:prstGeom prst="rect">
            <a:avLst/>
          </a:prstGeom>
        </p:spPr>
      </p:pic>
    </p:spTree>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自定义设计方案">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rgbClr val="000000"/>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just" defTabSz="914400" rtl="0" eaLnBrk="1" fontAlgn="base" latinLnBrk="0" hangingPunct="1">
          <a:lnSpc>
            <a:spcPct val="100000"/>
          </a:lnSpc>
          <a:spcBef>
            <a:spcPct val="0"/>
          </a:spcBef>
          <a:spcAft>
            <a:spcPct val="0"/>
          </a:spcAft>
          <a:buClrTx/>
          <a:buSzTx/>
          <a:buFontTx/>
          <a:buNone/>
          <a:tabLst/>
          <a:defRPr kumimoji="0" lang="zh-CN" altLang="en-US" sz="24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2688</TotalTime>
  <Words>5013</Words>
  <Application>Microsoft Office PowerPoint</Application>
  <PresentationFormat>全屏显示(4:3)</PresentationFormat>
  <Paragraphs>462</Paragraphs>
  <Slides>72</Slides>
  <Notes>9</Notes>
  <HiddenSlides>0</HiddenSlides>
  <MMClips>0</MMClips>
  <ScaleCrop>false</ScaleCrop>
  <HeadingPairs>
    <vt:vector size="8" baseType="variant">
      <vt:variant>
        <vt:lpstr>已用的字体</vt:lpstr>
      </vt:variant>
      <vt:variant>
        <vt:i4>13</vt:i4>
      </vt:variant>
      <vt:variant>
        <vt:lpstr>主题</vt:lpstr>
      </vt:variant>
      <vt:variant>
        <vt:i4>2</vt:i4>
      </vt:variant>
      <vt:variant>
        <vt:lpstr>嵌入 OLE 服务器</vt:lpstr>
      </vt:variant>
      <vt:variant>
        <vt:i4>3</vt:i4>
      </vt:variant>
      <vt:variant>
        <vt:lpstr>幻灯片标题</vt:lpstr>
      </vt:variant>
      <vt:variant>
        <vt:i4>72</vt:i4>
      </vt:variant>
    </vt:vector>
  </HeadingPairs>
  <TitlesOfParts>
    <vt:vector size="90" baseType="lpstr">
      <vt:lpstr>Monotype Sorts</vt:lpstr>
      <vt:lpstr>仿宋_GB2312</vt:lpstr>
      <vt:lpstr>楷体_GB2312</vt:lpstr>
      <vt:lpstr>隶书</vt:lpstr>
      <vt:lpstr>宋体</vt:lpstr>
      <vt:lpstr>Arial</vt:lpstr>
      <vt:lpstr>Arial</vt:lpstr>
      <vt:lpstr>Calibri</vt:lpstr>
      <vt:lpstr>Cambria Math</vt:lpstr>
      <vt:lpstr>Symbol</vt:lpstr>
      <vt:lpstr>Times New Roman</vt:lpstr>
      <vt:lpstr>Wingdings</vt:lpstr>
      <vt:lpstr>Wingdings 3</vt:lpstr>
      <vt:lpstr>默认设计模板</vt:lpstr>
      <vt:lpstr>自定义设计方案</vt:lpstr>
      <vt:lpstr>公式</vt:lpstr>
      <vt:lpstr>Equation</vt:lpstr>
      <vt:lpstr>MathType 6.0 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二、电执行器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本章小结</vt:lpstr>
      <vt:lpstr>PowerPoint 演示文稿</vt:lpstr>
    </vt:vector>
  </TitlesOfParts>
  <Company>微软用户</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微软中国</dc:creator>
  <cp:lastModifiedBy>liu</cp:lastModifiedBy>
  <cp:revision>278</cp:revision>
  <dcterms:created xsi:type="dcterms:W3CDTF">2013-07-16T14:24:14Z</dcterms:created>
  <dcterms:modified xsi:type="dcterms:W3CDTF">2023-02-13T03:05:20Z</dcterms:modified>
</cp:coreProperties>
</file>